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57" r:id="rId3"/>
    <p:sldId id="276" r:id="rId4"/>
    <p:sldId id="277" r:id="rId5"/>
    <p:sldId id="289" r:id="rId6"/>
    <p:sldId id="290" r:id="rId7"/>
    <p:sldId id="288" r:id="rId8"/>
    <p:sldId id="278" r:id="rId9"/>
    <p:sldId id="280" r:id="rId10"/>
    <p:sldId id="283" r:id="rId11"/>
    <p:sldId id="279" r:id="rId12"/>
    <p:sldId id="281" r:id="rId13"/>
    <p:sldId id="258" r:id="rId14"/>
    <p:sldId id="260" r:id="rId15"/>
    <p:sldId id="262" r:id="rId16"/>
    <p:sldId id="264" r:id="rId17"/>
    <p:sldId id="286" r:id="rId18"/>
    <p:sldId id="291" r:id="rId19"/>
    <p:sldId id="292" r:id="rId20"/>
    <p:sldId id="293" r:id="rId21"/>
    <p:sldId id="274" r:id="rId22"/>
    <p:sldId id="294" r:id="rId23"/>
    <p:sldId id="295" r:id="rId24"/>
    <p:sldId id="296" r:id="rId25"/>
    <p:sldId id="282" r:id="rId26"/>
    <p:sldId id="297" r:id="rId27"/>
    <p:sldId id="298" r:id="rId28"/>
    <p:sldId id="299" r:id="rId29"/>
    <p:sldId id="300" r:id="rId30"/>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31" autoAdjust="0"/>
    <p:restoredTop sz="94660"/>
  </p:normalViewPr>
  <p:slideViewPr>
    <p:cSldViewPr snapToGrid="0">
      <p:cViewPr varScale="1">
        <p:scale>
          <a:sx n="66" d="100"/>
          <a:sy n="66" d="100"/>
        </p:scale>
        <p:origin x="7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0940954C-9726-4C80-8507-6497B51BF23C}" type="datetimeFigureOut">
              <a:rPr lang="en-CA" smtClean="0"/>
              <a:t>2023-09-14</a:t>
            </a:fld>
            <a:endParaRPr lang="en-CA" dirty="0"/>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A62250F7-4D62-43A9-B403-CE613C51C109}" type="slidenum">
              <a:rPr lang="en-CA" smtClean="0"/>
              <a:t>‹#›</a:t>
            </a:fld>
            <a:endParaRPr lang="en-CA" dirty="0"/>
          </a:p>
        </p:txBody>
      </p:sp>
    </p:spTree>
    <p:extLst>
      <p:ext uri="{BB962C8B-B14F-4D97-AF65-F5344CB8AC3E}">
        <p14:creationId xmlns:p14="http://schemas.microsoft.com/office/powerpoint/2010/main" val="3178285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0C38C-173D-4B15-ADD6-C32A5D2266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8F236F9-92B5-4CB8-B2BD-CA4E7BF52F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27C726C-A724-44EA-9910-3532570E3EA2}"/>
              </a:ext>
            </a:extLst>
          </p:cNvPr>
          <p:cNvSpPr>
            <a:spLocks noGrp="1"/>
          </p:cNvSpPr>
          <p:nvPr>
            <p:ph type="dt" sz="half" idx="10"/>
          </p:nvPr>
        </p:nvSpPr>
        <p:spPr/>
        <p:txBody>
          <a:bodyPr/>
          <a:lstStyle/>
          <a:p>
            <a:fld id="{F6EF6B8D-1B47-43B7-9D05-DE3774414C31}" type="datetime1">
              <a:rPr lang="en-CA" smtClean="0"/>
              <a:t>2023-09-14</a:t>
            </a:fld>
            <a:endParaRPr lang="en-CA" dirty="0"/>
          </a:p>
        </p:txBody>
      </p:sp>
      <p:sp>
        <p:nvSpPr>
          <p:cNvPr id="5" name="Footer Placeholder 4">
            <a:extLst>
              <a:ext uri="{FF2B5EF4-FFF2-40B4-BE49-F238E27FC236}">
                <a16:creationId xmlns:a16="http://schemas.microsoft.com/office/drawing/2014/main" id="{367E5AE5-EF65-455C-8710-7A57F0AFAF1A}"/>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F6EE6576-83E4-42E7-AA58-B4497D4E6E8F}"/>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69015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02A5A-A9C5-4941-9401-9F0CBA31412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FFA53CA-0E73-40B8-A76B-D0609FA0E76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3E53751-246A-4BE6-B2DE-702BA3C0E0EC}"/>
              </a:ext>
            </a:extLst>
          </p:cNvPr>
          <p:cNvSpPr>
            <a:spLocks noGrp="1"/>
          </p:cNvSpPr>
          <p:nvPr>
            <p:ph type="dt" sz="half" idx="10"/>
          </p:nvPr>
        </p:nvSpPr>
        <p:spPr/>
        <p:txBody>
          <a:bodyPr/>
          <a:lstStyle/>
          <a:p>
            <a:fld id="{4B09B049-EDE3-4CEC-AF39-C5FD6EB18991}" type="datetime1">
              <a:rPr lang="en-CA" smtClean="0"/>
              <a:t>2023-09-14</a:t>
            </a:fld>
            <a:endParaRPr lang="en-CA" dirty="0"/>
          </a:p>
        </p:txBody>
      </p:sp>
      <p:sp>
        <p:nvSpPr>
          <p:cNvPr id="5" name="Footer Placeholder 4">
            <a:extLst>
              <a:ext uri="{FF2B5EF4-FFF2-40B4-BE49-F238E27FC236}">
                <a16:creationId xmlns:a16="http://schemas.microsoft.com/office/drawing/2014/main" id="{8FC8EB0B-5A5C-4E49-ACF9-F6C3D40A3EC8}"/>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F9292416-7ECC-4EAC-A979-88E9DF3B4092}"/>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296474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0F43A3-D2E9-4D25-BD61-652CEF7F62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E4AE17D-D8D3-4D4F-9708-9A9330F57A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41C8EA8-A931-4743-8AB3-5347D2D29890}"/>
              </a:ext>
            </a:extLst>
          </p:cNvPr>
          <p:cNvSpPr>
            <a:spLocks noGrp="1"/>
          </p:cNvSpPr>
          <p:nvPr>
            <p:ph type="dt" sz="half" idx="10"/>
          </p:nvPr>
        </p:nvSpPr>
        <p:spPr/>
        <p:txBody>
          <a:bodyPr/>
          <a:lstStyle/>
          <a:p>
            <a:fld id="{7B8B7AED-FF56-4A4F-AEB6-BCD4CBA791A9}" type="datetime1">
              <a:rPr lang="en-CA" smtClean="0"/>
              <a:t>2023-09-14</a:t>
            </a:fld>
            <a:endParaRPr lang="en-CA" dirty="0"/>
          </a:p>
        </p:txBody>
      </p:sp>
      <p:sp>
        <p:nvSpPr>
          <p:cNvPr id="5" name="Footer Placeholder 4">
            <a:extLst>
              <a:ext uri="{FF2B5EF4-FFF2-40B4-BE49-F238E27FC236}">
                <a16:creationId xmlns:a16="http://schemas.microsoft.com/office/drawing/2014/main" id="{4B2C8AF4-DBC7-4BE2-A61A-648D88D80E69}"/>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1E859C76-5EB7-44BA-AA94-AE874F25CA09}"/>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7866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BD5F-0C80-4D66-BD78-4F064B1749A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C3D07A2-13DF-4D41-B683-639B7E96F1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2EDB71A-D25F-497A-9778-0078D3AAB216}"/>
              </a:ext>
            </a:extLst>
          </p:cNvPr>
          <p:cNvSpPr>
            <a:spLocks noGrp="1"/>
          </p:cNvSpPr>
          <p:nvPr>
            <p:ph type="dt" sz="half" idx="10"/>
          </p:nvPr>
        </p:nvSpPr>
        <p:spPr/>
        <p:txBody>
          <a:bodyPr/>
          <a:lstStyle/>
          <a:p>
            <a:fld id="{EA0A1398-C988-4A59-89CC-B90A7BD55BB1}" type="datetime1">
              <a:rPr lang="en-CA" smtClean="0"/>
              <a:t>2023-09-14</a:t>
            </a:fld>
            <a:endParaRPr lang="en-CA" dirty="0"/>
          </a:p>
        </p:txBody>
      </p:sp>
      <p:sp>
        <p:nvSpPr>
          <p:cNvPr id="5" name="Footer Placeholder 4">
            <a:extLst>
              <a:ext uri="{FF2B5EF4-FFF2-40B4-BE49-F238E27FC236}">
                <a16:creationId xmlns:a16="http://schemas.microsoft.com/office/drawing/2014/main" id="{20E32BF1-C460-4C71-90E1-DF70E6632E2A}"/>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9C47304F-C79F-4F10-B385-949721A955F6}"/>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121553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C5C8-96A8-484F-8486-F89691B4AF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7509520-4C18-4E5D-BFCF-7DC2807809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57A734-1B22-4D7B-85FE-A0C188D656B4}"/>
              </a:ext>
            </a:extLst>
          </p:cNvPr>
          <p:cNvSpPr>
            <a:spLocks noGrp="1"/>
          </p:cNvSpPr>
          <p:nvPr>
            <p:ph type="dt" sz="half" idx="10"/>
          </p:nvPr>
        </p:nvSpPr>
        <p:spPr/>
        <p:txBody>
          <a:bodyPr/>
          <a:lstStyle/>
          <a:p>
            <a:fld id="{744C0902-CC07-406C-B60C-92804DC6C334}" type="datetime1">
              <a:rPr lang="en-CA" smtClean="0"/>
              <a:t>2023-09-14</a:t>
            </a:fld>
            <a:endParaRPr lang="en-CA" dirty="0"/>
          </a:p>
        </p:txBody>
      </p:sp>
      <p:sp>
        <p:nvSpPr>
          <p:cNvPr id="5" name="Footer Placeholder 4">
            <a:extLst>
              <a:ext uri="{FF2B5EF4-FFF2-40B4-BE49-F238E27FC236}">
                <a16:creationId xmlns:a16="http://schemas.microsoft.com/office/drawing/2014/main" id="{C48E4848-56B8-40FC-A313-D874E554C057}"/>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E2E4508C-F98A-4DD0-ADE9-A3915DF11933}"/>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116511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215F8-DFC5-4701-A0B8-0A95751A9C8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9D4C897-F93C-4BDB-B3CE-F52EF1CD7F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DA22192-0C9D-4F23-90FD-5A38E6FC8C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7B0A17F-D2CA-4964-8E71-DEF0DE56DA6E}"/>
              </a:ext>
            </a:extLst>
          </p:cNvPr>
          <p:cNvSpPr>
            <a:spLocks noGrp="1"/>
          </p:cNvSpPr>
          <p:nvPr>
            <p:ph type="dt" sz="half" idx="10"/>
          </p:nvPr>
        </p:nvSpPr>
        <p:spPr/>
        <p:txBody>
          <a:bodyPr/>
          <a:lstStyle/>
          <a:p>
            <a:fld id="{8F610B01-8F20-4750-820D-AEBACC7BC6D1}" type="datetime1">
              <a:rPr lang="en-CA" smtClean="0"/>
              <a:t>2023-09-14</a:t>
            </a:fld>
            <a:endParaRPr lang="en-CA" dirty="0"/>
          </a:p>
        </p:txBody>
      </p:sp>
      <p:sp>
        <p:nvSpPr>
          <p:cNvPr id="6" name="Footer Placeholder 5">
            <a:extLst>
              <a:ext uri="{FF2B5EF4-FFF2-40B4-BE49-F238E27FC236}">
                <a16:creationId xmlns:a16="http://schemas.microsoft.com/office/drawing/2014/main" id="{D96F5C98-7332-4810-BA5B-AA905D49A3EF}"/>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560EAD67-7757-4073-8284-5EE7F8DCAB4D}"/>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296623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259A-59BB-48E4-AE1B-8D327505024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3FB4412-C5E0-4198-9DA5-353F871CDA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02D8A9-0AF2-4E68-8394-EA0C0BADCD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C523E21-B039-494D-8CE2-72CBD42743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E687E0E-3AF9-4EEB-A82F-558BC83E02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4B39B2C-E0D3-4358-B518-2940433EA80F}"/>
              </a:ext>
            </a:extLst>
          </p:cNvPr>
          <p:cNvSpPr>
            <a:spLocks noGrp="1"/>
          </p:cNvSpPr>
          <p:nvPr>
            <p:ph type="dt" sz="half" idx="10"/>
          </p:nvPr>
        </p:nvSpPr>
        <p:spPr/>
        <p:txBody>
          <a:bodyPr/>
          <a:lstStyle/>
          <a:p>
            <a:fld id="{DC2EFD3D-8988-4088-8F9D-1FB1EC83A481}" type="datetime1">
              <a:rPr lang="en-CA" smtClean="0"/>
              <a:t>2023-09-14</a:t>
            </a:fld>
            <a:endParaRPr lang="en-CA" dirty="0"/>
          </a:p>
        </p:txBody>
      </p:sp>
      <p:sp>
        <p:nvSpPr>
          <p:cNvPr id="8" name="Footer Placeholder 7">
            <a:extLst>
              <a:ext uri="{FF2B5EF4-FFF2-40B4-BE49-F238E27FC236}">
                <a16:creationId xmlns:a16="http://schemas.microsoft.com/office/drawing/2014/main" id="{1EC144B0-9C3D-4F5B-BC7D-94BF93ECE0A2}"/>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AA569D14-0151-4F1E-85B2-A5B1277989E9}"/>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6840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C899E-1087-481A-94D8-B7A80838771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D08E856-87DC-4B83-BF1B-F70F75D67C9F}"/>
              </a:ext>
            </a:extLst>
          </p:cNvPr>
          <p:cNvSpPr>
            <a:spLocks noGrp="1"/>
          </p:cNvSpPr>
          <p:nvPr>
            <p:ph type="dt" sz="half" idx="10"/>
          </p:nvPr>
        </p:nvSpPr>
        <p:spPr/>
        <p:txBody>
          <a:bodyPr/>
          <a:lstStyle/>
          <a:p>
            <a:fld id="{536F27A1-78DD-410E-9824-73241FDDDCF6}" type="datetime1">
              <a:rPr lang="en-CA" smtClean="0"/>
              <a:t>2023-09-14</a:t>
            </a:fld>
            <a:endParaRPr lang="en-CA" dirty="0"/>
          </a:p>
        </p:txBody>
      </p:sp>
      <p:sp>
        <p:nvSpPr>
          <p:cNvPr id="4" name="Footer Placeholder 3">
            <a:extLst>
              <a:ext uri="{FF2B5EF4-FFF2-40B4-BE49-F238E27FC236}">
                <a16:creationId xmlns:a16="http://schemas.microsoft.com/office/drawing/2014/main" id="{F2897BFD-E94D-4041-ABE6-610E69D49BC5}"/>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C2CED706-7EFE-4F42-A676-5441B7E17DAE}"/>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342704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17B23-E5ED-4487-8E20-FA1862E49804}"/>
              </a:ext>
            </a:extLst>
          </p:cNvPr>
          <p:cNvSpPr>
            <a:spLocks noGrp="1"/>
          </p:cNvSpPr>
          <p:nvPr>
            <p:ph type="dt" sz="half" idx="10"/>
          </p:nvPr>
        </p:nvSpPr>
        <p:spPr/>
        <p:txBody>
          <a:bodyPr/>
          <a:lstStyle/>
          <a:p>
            <a:fld id="{EF6EDC54-19CC-4B74-93D2-176BB72FC051}" type="datetime1">
              <a:rPr lang="en-CA" smtClean="0"/>
              <a:t>2023-09-14</a:t>
            </a:fld>
            <a:endParaRPr lang="en-CA" dirty="0"/>
          </a:p>
        </p:txBody>
      </p:sp>
      <p:sp>
        <p:nvSpPr>
          <p:cNvPr id="3" name="Footer Placeholder 2">
            <a:extLst>
              <a:ext uri="{FF2B5EF4-FFF2-40B4-BE49-F238E27FC236}">
                <a16:creationId xmlns:a16="http://schemas.microsoft.com/office/drawing/2014/main" id="{33A21FD7-21E6-4A73-AAC0-1B8B484C7EF6}"/>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FFB1458B-7F0E-4C47-BFB3-C8D9D2D4B929}"/>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151359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9B6B-E4E0-4453-98E1-6432C0FEBB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4B55DB9A-B5C4-430C-AEC0-41598AEF65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73C9265-31AF-423A-9CEA-EA061F133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62417A-BBDF-4DC0-8623-AF6AED7B51B0}"/>
              </a:ext>
            </a:extLst>
          </p:cNvPr>
          <p:cNvSpPr>
            <a:spLocks noGrp="1"/>
          </p:cNvSpPr>
          <p:nvPr>
            <p:ph type="dt" sz="half" idx="10"/>
          </p:nvPr>
        </p:nvSpPr>
        <p:spPr/>
        <p:txBody>
          <a:bodyPr/>
          <a:lstStyle/>
          <a:p>
            <a:fld id="{A473FD32-7624-4F6A-A64C-F918534D08BF}" type="datetime1">
              <a:rPr lang="en-CA" smtClean="0"/>
              <a:t>2023-09-14</a:t>
            </a:fld>
            <a:endParaRPr lang="en-CA" dirty="0"/>
          </a:p>
        </p:txBody>
      </p:sp>
      <p:sp>
        <p:nvSpPr>
          <p:cNvPr id="6" name="Footer Placeholder 5">
            <a:extLst>
              <a:ext uri="{FF2B5EF4-FFF2-40B4-BE49-F238E27FC236}">
                <a16:creationId xmlns:a16="http://schemas.microsoft.com/office/drawing/2014/main" id="{FDDDBBE9-EA8C-41CC-B93C-B47817BDEF46}"/>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A3DD2E3F-8227-40C5-BA4C-90DB37FB7F79}"/>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337856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66071-C6B0-450E-92A0-09773F816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5FD4E1C-B2E1-4A9C-AE91-1CE75127B0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2E154BF1-FB72-442C-A55E-6956F9F6B7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3DE7E3-F3AE-484D-8844-A7EE73F5387F}"/>
              </a:ext>
            </a:extLst>
          </p:cNvPr>
          <p:cNvSpPr>
            <a:spLocks noGrp="1"/>
          </p:cNvSpPr>
          <p:nvPr>
            <p:ph type="dt" sz="half" idx="10"/>
          </p:nvPr>
        </p:nvSpPr>
        <p:spPr/>
        <p:txBody>
          <a:bodyPr/>
          <a:lstStyle/>
          <a:p>
            <a:fld id="{02A0D9CD-50D9-4267-8A72-0DDC90C21B17}" type="datetime1">
              <a:rPr lang="en-CA" smtClean="0"/>
              <a:t>2023-09-14</a:t>
            </a:fld>
            <a:endParaRPr lang="en-CA" dirty="0"/>
          </a:p>
        </p:txBody>
      </p:sp>
      <p:sp>
        <p:nvSpPr>
          <p:cNvPr id="6" name="Footer Placeholder 5">
            <a:extLst>
              <a:ext uri="{FF2B5EF4-FFF2-40B4-BE49-F238E27FC236}">
                <a16:creationId xmlns:a16="http://schemas.microsoft.com/office/drawing/2014/main" id="{AC4CB1C9-0196-4DC5-9036-B4FE0542DAA5}"/>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A4B490FC-EE9E-48D1-9036-C87FDBB7DEFA}"/>
              </a:ext>
            </a:extLst>
          </p:cNvPr>
          <p:cNvSpPr>
            <a:spLocks noGrp="1"/>
          </p:cNvSpPr>
          <p:nvPr>
            <p:ph type="sldNum" sz="quarter" idx="12"/>
          </p:nvPr>
        </p:nvSpPr>
        <p:spPr/>
        <p:txBody>
          <a:bodyPr/>
          <a:lstStyle/>
          <a:p>
            <a:fld id="{23F86081-06D6-47FF-82D7-32BFC209DA72}" type="slidenum">
              <a:rPr lang="en-CA" smtClean="0"/>
              <a:t>‹#›</a:t>
            </a:fld>
            <a:endParaRPr lang="en-CA" dirty="0"/>
          </a:p>
        </p:txBody>
      </p:sp>
    </p:spTree>
    <p:extLst>
      <p:ext uri="{BB962C8B-B14F-4D97-AF65-F5344CB8AC3E}">
        <p14:creationId xmlns:p14="http://schemas.microsoft.com/office/powerpoint/2010/main" val="424786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512A31-1D0D-4C6E-9B28-84884AC1CD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FFF3760-D2ED-4140-A674-391A466B19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FD8F8F-1729-4F86-A187-0783F3B27A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08539-D437-4EFA-8C5F-C53403ADCEFE}" type="datetime1">
              <a:rPr lang="en-CA" smtClean="0"/>
              <a:t>2023-09-14</a:t>
            </a:fld>
            <a:endParaRPr lang="en-CA" dirty="0"/>
          </a:p>
        </p:txBody>
      </p:sp>
      <p:sp>
        <p:nvSpPr>
          <p:cNvPr id="5" name="Footer Placeholder 4">
            <a:extLst>
              <a:ext uri="{FF2B5EF4-FFF2-40B4-BE49-F238E27FC236}">
                <a16:creationId xmlns:a16="http://schemas.microsoft.com/office/drawing/2014/main" id="{1E90C91A-86AB-4353-B133-F9976ECD38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E1CF7956-01D2-405C-83BD-EF292F750E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86081-06D6-47FF-82D7-32BFC209DA72}" type="slidenum">
              <a:rPr lang="en-CA" smtClean="0"/>
              <a:t>‹#›</a:t>
            </a:fld>
            <a:endParaRPr lang="en-CA" dirty="0"/>
          </a:p>
        </p:txBody>
      </p:sp>
    </p:spTree>
    <p:extLst>
      <p:ext uri="{BB962C8B-B14F-4D97-AF65-F5344CB8AC3E}">
        <p14:creationId xmlns:p14="http://schemas.microsoft.com/office/powerpoint/2010/main" val="466669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www.canada.ca/en/revenue-agency/services/tax/individuals/topics/about-your-tax-return/tax-return/completing-a-tax-return/deductions-credits-expenses/line-215-disability-supports-deduction.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anada.ca/en/revenue-agency/services/tax/individuals/topics/about-your-tax-return/tax-return/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hildren.gov.on.ca/htdocs/English/.../autism/ontario-autism-program.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ontario.ca/page/assistance-children-severe-disabilities-progra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ontario.ca/page/ontario-autism-progra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ontario.ca/page/ontario-autism-program#section-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ontario.ca/document/ontario-disability-support-program-policy-directives-income-support/64-special-die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mcss.gov.on.ca/documents/en/mcss/publications/developmental/passport/Passport_Program_Guidelines-en.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ontario.ca/page/add-second-unit-your-hou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anada.ca/en/revenue-agency/services/tax/individuals/segments/tax-credits-deductions-persons-disabilities/disability-tax-credi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anada.ca/en/revenue-agency/services/tax/individuals/topics/about-your-tax-return/tax-return/completing-a-tax-return/deductions-credits-expenses/canada-caregiver-amount.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anada.ca/en/services/benefits/publicpensions/cpp/cpp-childrens-benefi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D1130-0A70-44B7-AADA-E18C42572361}"/>
              </a:ext>
            </a:extLst>
          </p:cNvPr>
          <p:cNvSpPr>
            <a:spLocks noGrp="1"/>
          </p:cNvSpPr>
          <p:nvPr>
            <p:ph type="title"/>
          </p:nvPr>
        </p:nvSpPr>
        <p:spPr>
          <a:xfrm>
            <a:off x="1266092" y="365125"/>
            <a:ext cx="10087708" cy="6088684"/>
          </a:xfrm>
        </p:spPr>
        <p:txBody>
          <a:bodyPr>
            <a:normAutofit/>
          </a:bodyPr>
          <a:lstStyle/>
          <a:p>
            <a:pPr algn="ctr"/>
            <a:r>
              <a:rPr lang="en-US" sz="2800" b="1" dirty="0"/>
              <a:t>DISABILITY SUPPORT PROGRAMS/SERVICES </a:t>
            </a:r>
            <a:br>
              <a:rPr lang="en-US" sz="2800" b="1" dirty="0"/>
            </a:br>
            <a:r>
              <a:rPr lang="en-US" sz="2800" b="1" dirty="0"/>
              <a:t> IN ONTARIO </a:t>
            </a:r>
            <a:br>
              <a:rPr lang="en-US" sz="2800" b="1" dirty="0"/>
            </a:br>
            <a:br>
              <a:rPr lang="en-US" sz="2800" b="1" dirty="0"/>
            </a:br>
            <a:br>
              <a:rPr lang="en-US" sz="2800" dirty="0"/>
            </a:br>
            <a:br>
              <a:rPr lang="en-US" sz="2800" dirty="0"/>
            </a:br>
            <a:br>
              <a:rPr lang="en-US" sz="2800" dirty="0"/>
            </a:br>
            <a:br>
              <a:rPr lang="en-US" sz="2800" dirty="0"/>
            </a:br>
            <a:br>
              <a:rPr lang="en-US" sz="2800" dirty="0"/>
            </a:br>
            <a:r>
              <a:rPr lang="en-US" sz="2800" dirty="0"/>
              <a:t>				</a:t>
            </a:r>
            <a:br>
              <a:rPr lang="en-US" sz="2800" dirty="0"/>
            </a:br>
            <a:r>
              <a:rPr lang="en-US" sz="2800" dirty="0"/>
              <a:t>					</a:t>
            </a:r>
            <a:r>
              <a:rPr lang="en-US" sz="2800" b="1" dirty="0"/>
              <a:t>SEPTEMBER 2023</a:t>
            </a:r>
            <a:endParaRPr lang="en-CA" sz="2800" b="1" dirty="0"/>
          </a:p>
        </p:txBody>
      </p:sp>
      <p:sp>
        <p:nvSpPr>
          <p:cNvPr id="3" name="Slide Number Placeholder 2">
            <a:extLst>
              <a:ext uri="{FF2B5EF4-FFF2-40B4-BE49-F238E27FC236}">
                <a16:creationId xmlns:a16="http://schemas.microsoft.com/office/drawing/2014/main" id="{C2A2814E-304E-454D-818B-9E0577E3306B}"/>
              </a:ext>
            </a:extLst>
          </p:cNvPr>
          <p:cNvSpPr>
            <a:spLocks noGrp="1"/>
          </p:cNvSpPr>
          <p:nvPr>
            <p:ph type="sldNum" sz="quarter" idx="12"/>
          </p:nvPr>
        </p:nvSpPr>
        <p:spPr/>
        <p:txBody>
          <a:bodyPr/>
          <a:lstStyle/>
          <a:p>
            <a:fld id="{23F86081-06D6-47FF-82D7-32BFC209DA72}" type="slidenum">
              <a:rPr lang="en-CA" smtClean="0"/>
              <a:t>1</a:t>
            </a:fld>
            <a:endParaRPr lang="en-CA" dirty="0"/>
          </a:p>
        </p:txBody>
      </p:sp>
      <p:pic>
        <p:nvPicPr>
          <p:cNvPr id="5" name="Picture 4">
            <a:extLst>
              <a:ext uri="{FF2B5EF4-FFF2-40B4-BE49-F238E27FC236}">
                <a16:creationId xmlns:a16="http://schemas.microsoft.com/office/drawing/2014/main" id="{4090E89F-D720-8A9B-68BA-606F2ED408A8}"/>
              </a:ext>
            </a:extLst>
          </p:cNvPr>
          <p:cNvPicPr>
            <a:picLocks noChangeAspect="1"/>
          </p:cNvPicPr>
          <p:nvPr/>
        </p:nvPicPr>
        <p:blipFill>
          <a:blip r:embed="rId2"/>
          <a:stretch>
            <a:fillRect/>
          </a:stretch>
        </p:blipFill>
        <p:spPr>
          <a:xfrm>
            <a:off x="1055077" y="3429000"/>
            <a:ext cx="4501125" cy="2762250"/>
          </a:xfrm>
          <a:prstGeom prst="rect">
            <a:avLst/>
          </a:prstGeom>
        </p:spPr>
      </p:pic>
    </p:spTree>
    <p:extLst>
      <p:ext uri="{BB962C8B-B14F-4D97-AF65-F5344CB8AC3E}">
        <p14:creationId xmlns:p14="http://schemas.microsoft.com/office/powerpoint/2010/main" val="3822571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4D004-E0B5-4D8F-B420-03A69C7C7794}"/>
              </a:ext>
            </a:extLst>
          </p:cNvPr>
          <p:cNvSpPr>
            <a:spLocks noGrp="1"/>
          </p:cNvSpPr>
          <p:nvPr>
            <p:ph type="title"/>
          </p:nvPr>
        </p:nvSpPr>
        <p:spPr>
          <a:xfrm>
            <a:off x="838200" y="365125"/>
            <a:ext cx="10515600" cy="695049"/>
          </a:xfrm>
        </p:spPr>
        <p:txBody>
          <a:bodyPr>
            <a:normAutofit/>
          </a:bodyPr>
          <a:lstStyle/>
          <a:p>
            <a:pPr algn="ctr"/>
            <a:r>
              <a:rPr lang="en-US" sz="2400" b="1" dirty="0">
                <a:latin typeface="Times New Roman" panose="02020603050405020304" pitchFamily="18" charset="0"/>
                <a:cs typeface="Times New Roman" panose="02020603050405020304" pitchFamily="18" charset="0"/>
              </a:rPr>
              <a:t>DISABILTY SUPPORTS DEDUCTION</a:t>
            </a:r>
            <a:endParaRPr lang="en-CA"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F162965-AEB7-45E7-8032-2DB8C78F51C6}"/>
              </a:ext>
            </a:extLst>
          </p:cNvPr>
          <p:cNvSpPr>
            <a:spLocks noGrp="1"/>
          </p:cNvSpPr>
          <p:nvPr>
            <p:ph idx="1"/>
          </p:nvPr>
        </p:nvSpPr>
        <p:spPr>
          <a:xfrm>
            <a:off x="543233" y="1253331"/>
            <a:ext cx="10515600" cy="4351338"/>
          </a:xfrm>
        </p:spPr>
        <p:txBody>
          <a:bodyPr>
            <a:normAutofit fontScale="40000" lnSpcReduction="20000"/>
          </a:bodyPr>
          <a:lstStyle/>
          <a:p>
            <a:pPr marL="0" indent="0">
              <a:buNone/>
            </a:pPr>
            <a:r>
              <a:rPr lang="en-US" sz="4500" b="1" dirty="0">
                <a:latin typeface="Times New Roman" panose="02020603050405020304" pitchFamily="18" charset="0"/>
                <a:cs typeface="Times New Roman" panose="02020603050405020304" pitchFamily="18" charset="0"/>
              </a:rPr>
              <a:t>Line 21500 – Disability Supports Deduction</a:t>
            </a:r>
          </a:p>
          <a:p>
            <a:pPr marL="0" indent="0">
              <a:buNone/>
            </a:pPr>
            <a:r>
              <a:rPr lang="en-US" sz="3500" dirty="0">
                <a:latin typeface="Times New Roman" panose="02020603050405020304" pitchFamily="18" charset="0"/>
                <a:cs typeface="Times New Roman" panose="02020603050405020304" pitchFamily="18" charset="0"/>
              </a:rPr>
              <a:t>Individuals who have an impairment in physical or mental functions and have paid for certain medical expenses can, under certain conditions, claim the disability supports deduction.</a:t>
            </a:r>
            <a:endParaRPr lang="en-CA" sz="3500" dirty="0">
              <a:latin typeface="Times New Roman" panose="02020603050405020304" pitchFamily="18" charset="0"/>
              <a:cs typeface="Times New Roman" panose="02020603050405020304" pitchFamily="18" charset="0"/>
            </a:endParaRPr>
          </a:p>
          <a:p>
            <a:pPr marL="0" indent="0">
              <a:buNone/>
            </a:pPr>
            <a:r>
              <a:rPr lang="en-US" sz="3500" b="1" dirty="0">
                <a:latin typeface="Times New Roman" panose="02020603050405020304" pitchFamily="18" charset="0"/>
                <a:cs typeface="Times New Roman" panose="02020603050405020304" pitchFamily="18" charset="0"/>
              </a:rPr>
              <a:t>Eligibility Criteri</a:t>
            </a:r>
            <a:r>
              <a:rPr lang="en-US" sz="3500" dirty="0">
                <a:latin typeface="Times New Roman" panose="02020603050405020304" pitchFamily="18" charset="0"/>
                <a:cs typeface="Times New Roman" panose="02020603050405020304" pitchFamily="18" charset="0"/>
              </a:rPr>
              <a:t>a</a:t>
            </a:r>
          </a:p>
          <a:p>
            <a:pPr marL="0" indent="0">
              <a:buNone/>
            </a:pPr>
            <a:r>
              <a:rPr lang="en-US" sz="3500" dirty="0">
                <a:latin typeface="Times New Roman" panose="02020603050405020304" pitchFamily="18" charset="0"/>
                <a:cs typeface="Times New Roman" panose="02020603050405020304" pitchFamily="18" charset="0"/>
              </a:rPr>
              <a:t>If you have an impairment in physical or mental functions, you may be able to deduct the expenses that you paid in the year so that you could:</a:t>
            </a:r>
          </a:p>
          <a:p>
            <a:r>
              <a:rPr lang="en-US" sz="3500" dirty="0">
                <a:latin typeface="Times New Roman" panose="02020603050405020304" pitchFamily="18" charset="0"/>
                <a:cs typeface="Times New Roman" panose="02020603050405020304" pitchFamily="18" charset="0"/>
              </a:rPr>
              <a:t>Work</a:t>
            </a:r>
          </a:p>
          <a:p>
            <a:r>
              <a:rPr lang="en-US" sz="3500" dirty="0">
                <a:latin typeface="Times New Roman" panose="02020603050405020304" pitchFamily="18" charset="0"/>
                <a:cs typeface="Times New Roman" panose="02020603050405020304" pitchFamily="18" charset="0"/>
              </a:rPr>
              <a:t>Go to school</a:t>
            </a:r>
          </a:p>
          <a:p>
            <a:r>
              <a:rPr lang="en-US" sz="3500" dirty="0">
                <a:latin typeface="Times New Roman" panose="02020603050405020304" pitchFamily="18" charset="0"/>
                <a:cs typeface="Times New Roman" panose="02020603050405020304" pitchFamily="18" charset="0"/>
              </a:rPr>
              <a:t>Do research for which you received a grant</a:t>
            </a:r>
            <a:endParaRPr lang="en-CA" dirty="0"/>
          </a:p>
          <a:p>
            <a:pPr marL="0" indent="0">
              <a:buNone/>
            </a:pPr>
            <a:r>
              <a:rPr lang="en-CA" sz="3500" dirty="0">
                <a:latin typeface="Times New Roman" panose="02020603050405020304" pitchFamily="18" charset="0"/>
                <a:cs typeface="Times New Roman" panose="02020603050405020304" pitchFamily="18" charset="0"/>
              </a:rPr>
              <a:t>List of eligible expenses</a:t>
            </a:r>
            <a:r>
              <a:rPr lang="en-CA" sz="3500" b="1" dirty="0">
                <a:latin typeface="Times New Roman" panose="02020603050405020304" pitchFamily="18" charset="0"/>
                <a:cs typeface="Times New Roman" panose="02020603050405020304" pitchFamily="18" charset="0"/>
              </a:rPr>
              <a:t>: </a:t>
            </a:r>
            <a:r>
              <a:rPr lang="en-CA" sz="3500" b="1" dirty="0">
                <a:latin typeface="Times New Roman" panose="02020603050405020304" pitchFamily="18" charset="0"/>
                <a:cs typeface="Times New Roman" panose="02020603050405020304" pitchFamily="18" charset="0"/>
                <a:hlinkClick r:id="rId2"/>
              </a:rPr>
              <a:t>https://www.canada.ca/en/revenue-agency/services/tax/individuals/topics/about-your-tax-return/tax-return/completing-a-tax-return/deductions-credits-expenses/line-215-disability-supports-deduction.html</a:t>
            </a:r>
            <a:endParaRPr lang="en-CA" sz="3500" b="1" dirty="0">
              <a:latin typeface="Times New Roman" panose="02020603050405020304" pitchFamily="18" charset="0"/>
              <a:cs typeface="Times New Roman" panose="02020603050405020304" pitchFamily="18" charset="0"/>
            </a:endParaRPr>
          </a:p>
          <a:p>
            <a:pPr marL="0" indent="0">
              <a:buNone/>
            </a:pPr>
            <a:endParaRPr lang="en-CA" sz="3500" b="1" dirty="0">
              <a:latin typeface="Times New Roman" panose="02020603050405020304" pitchFamily="18" charset="0"/>
              <a:cs typeface="Times New Roman" panose="02020603050405020304" pitchFamily="18" charset="0"/>
            </a:endParaRPr>
          </a:p>
          <a:p>
            <a:pPr marL="0" indent="0">
              <a:buNone/>
            </a:pPr>
            <a:r>
              <a:rPr lang="en-CA" sz="3500" b="1" dirty="0">
                <a:latin typeface="Times New Roman" panose="02020603050405020304" pitchFamily="18" charset="0"/>
                <a:cs typeface="Times New Roman" panose="02020603050405020304" pitchFamily="18" charset="0"/>
              </a:rPr>
              <a:t>Expense	</a:t>
            </a:r>
            <a:r>
              <a:rPr lang="en-CA" sz="3500" dirty="0">
                <a:latin typeface="Times New Roman" panose="02020603050405020304" pitchFamily="18" charset="0"/>
                <a:cs typeface="Times New Roman" panose="02020603050405020304" pitchFamily="18" charset="0"/>
              </a:rPr>
              <a:t>                 	</a:t>
            </a:r>
            <a:r>
              <a:rPr lang="en-CA" sz="3500" b="1" dirty="0">
                <a:latin typeface="Times New Roman" panose="02020603050405020304" pitchFamily="18" charset="0"/>
                <a:cs typeface="Times New Roman" panose="02020603050405020304" pitchFamily="18" charset="0"/>
              </a:rPr>
              <a:t> 	Prescription needed?</a:t>
            </a:r>
            <a:r>
              <a:rPr lang="en-CA" sz="3500" dirty="0">
                <a:latin typeface="Times New Roman" panose="02020603050405020304" pitchFamily="18" charset="0"/>
                <a:cs typeface="Times New Roman" panose="02020603050405020304" pitchFamily="18" charset="0"/>
              </a:rPr>
              <a:t>		     	</a:t>
            </a:r>
            <a:r>
              <a:rPr lang="en-CA" sz="3500" b="1" dirty="0">
                <a:latin typeface="Times New Roman" panose="02020603050405020304" pitchFamily="18" charset="0"/>
                <a:cs typeface="Times New Roman" panose="02020603050405020304" pitchFamily="18" charset="0"/>
              </a:rPr>
              <a:t> Written certification from a medical 								  practitioner needed?</a:t>
            </a:r>
          </a:p>
          <a:p>
            <a:pPr marL="0" indent="0">
              <a:buNone/>
            </a:pPr>
            <a:r>
              <a:rPr lang="en-CA" sz="3500" dirty="0">
                <a:latin typeface="Times New Roman" panose="02020603050405020304" pitchFamily="18" charset="0"/>
                <a:cs typeface="Times New Roman" panose="02020603050405020304" pitchFamily="18" charset="0"/>
              </a:rPr>
              <a:t>Attendant care expenses		See details	                                   	      	See details</a:t>
            </a:r>
          </a:p>
          <a:p>
            <a:pPr marL="0" indent="0">
              <a:buNone/>
            </a:pPr>
            <a:r>
              <a:rPr lang="en-CA" sz="3500" dirty="0">
                <a:latin typeface="Times New Roman" panose="02020603050405020304" pitchFamily="18" charset="0"/>
                <a:cs typeface="Times New Roman" panose="02020603050405020304" pitchFamily="18" charset="0"/>
              </a:rPr>
              <a:t>Bliss symbol boards	  	Yes		               	        	 No</a:t>
            </a:r>
          </a:p>
          <a:p>
            <a:pPr marL="0" indent="0">
              <a:buNone/>
            </a:pPr>
            <a:r>
              <a:rPr lang="en-CA" sz="3500" dirty="0">
                <a:latin typeface="Times New Roman" panose="02020603050405020304" pitchFamily="18" charset="0"/>
                <a:cs typeface="Times New Roman" panose="02020603050405020304" pitchFamily="18" charset="0"/>
              </a:rPr>
              <a:t>Braille note-taker devices  	Yes		                             	 No</a:t>
            </a:r>
          </a:p>
          <a:p>
            <a:pPr marL="0" indent="0">
              <a:buNone/>
            </a:pPr>
            <a:endParaRPr lang="en-CA" sz="3500" dirty="0">
              <a:latin typeface="Times New Roman" panose="02020603050405020304" pitchFamily="18" charset="0"/>
              <a:cs typeface="Times New Roman" panose="02020603050405020304" pitchFamily="18" charset="0"/>
            </a:endParaRPr>
          </a:p>
          <a:p>
            <a:pPr marL="0" indent="0">
              <a:buNone/>
            </a:pPr>
            <a:endParaRPr lang="en-CA" dirty="0"/>
          </a:p>
          <a:p>
            <a:pPr marL="0" indent="0">
              <a:buNone/>
            </a:pPr>
            <a:endParaRPr lang="en-CA" dirty="0"/>
          </a:p>
        </p:txBody>
      </p:sp>
      <p:sp>
        <p:nvSpPr>
          <p:cNvPr id="4" name="Slide Number Placeholder 3">
            <a:extLst>
              <a:ext uri="{FF2B5EF4-FFF2-40B4-BE49-F238E27FC236}">
                <a16:creationId xmlns:a16="http://schemas.microsoft.com/office/drawing/2014/main" id="{EF45F07B-2EA4-4BDF-96E7-5458912D04B6}"/>
              </a:ext>
            </a:extLst>
          </p:cNvPr>
          <p:cNvSpPr>
            <a:spLocks noGrp="1"/>
          </p:cNvSpPr>
          <p:nvPr>
            <p:ph type="sldNum" sz="quarter" idx="12"/>
          </p:nvPr>
        </p:nvSpPr>
        <p:spPr/>
        <p:txBody>
          <a:bodyPr/>
          <a:lstStyle/>
          <a:p>
            <a:fld id="{23F86081-06D6-47FF-82D7-32BFC209DA72}" type="slidenum">
              <a:rPr lang="en-CA" smtClean="0"/>
              <a:t>10</a:t>
            </a:fld>
            <a:endParaRPr lang="en-CA" dirty="0"/>
          </a:p>
        </p:txBody>
      </p:sp>
    </p:spTree>
    <p:extLst>
      <p:ext uri="{BB962C8B-B14F-4D97-AF65-F5344CB8AC3E}">
        <p14:creationId xmlns:p14="http://schemas.microsoft.com/office/powerpoint/2010/main" val="229585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EB7F-8425-47C9-83C8-3879892BAB0F}"/>
              </a:ext>
            </a:extLst>
          </p:cNvPr>
          <p:cNvSpPr>
            <a:spLocks noGrp="1"/>
          </p:cNvSpPr>
          <p:nvPr>
            <p:ph type="title"/>
          </p:nvPr>
        </p:nvSpPr>
        <p:spPr>
          <a:xfrm>
            <a:off x="838200" y="365126"/>
            <a:ext cx="10515600" cy="933588"/>
          </a:xfrm>
        </p:spPr>
        <p:txBody>
          <a:bodyPr>
            <a:normAutofit/>
          </a:bodyPr>
          <a:lstStyle/>
          <a:p>
            <a:pPr algn="ctr"/>
            <a:r>
              <a:rPr lang="en-US" sz="2400" b="1" dirty="0">
                <a:latin typeface="Times New Roman" panose="02020603050405020304" pitchFamily="18" charset="0"/>
                <a:cs typeface="Times New Roman" panose="02020603050405020304" pitchFamily="18" charset="0"/>
              </a:rPr>
              <a:t>CRA ELIGIBLE MEDICAL EXPENSES</a:t>
            </a:r>
            <a:endParaRPr lang="en-CA"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6C1FE62-BB61-4A51-A2F6-2F34AAABB7C8}"/>
              </a:ext>
            </a:extLst>
          </p:cNvPr>
          <p:cNvSpPr>
            <a:spLocks noGrp="1"/>
          </p:cNvSpPr>
          <p:nvPr>
            <p:ph idx="1"/>
          </p:nvPr>
        </p:nvSpPr>
        <p:spPr>
          <a:xfrm>
            <a:off x="838200" y="1577010"/>
            <a:ext cx="10515600" cy="4599954"/>
          </a:xfrm>
        </p:spPr>
        <p:txBody>
          <a:bodyPr>
            <a:normAutofit fontScale="70000" lnSpcReduction="20000"/>
          </a:bodyPr>
          <a:lstStyle/>
          <a:p>
            <a:pPr marL="0" indent="0">
              <a:buNone/>
            </a:pPr>
            <a:r>
              <a:rPr lang="en-CA" b="1" dirty="0"/>
              <a:t> </a:t>
            </a:r>
            <a:r>
              <a:rPr lang="en-CA" sz="2000" b="1" dirty="0">
                <a:latin typeface="Times New Roman" panose="02020603050405020304" pitchFamily="18" charset="0"/>
                <a:cs typeface="Times New Roman" panose="02020603050405020304" pitchFamily="18" charset="0"/>
              </a:rPr>
              <a:t>Lines 33099 and 33199 – Eligible medical expenses you can claim on your tax return</a:t>
            </a:r>
          </a:p>
          <a:p>
            <a:pPr marL="0" indent="0">
              <a:buNone/>
            </a:pPr>
            <a:r>
              <a:rPr lang="en-CA" sz="2000" b="1" dirty="0">
                <a:hlinkClick r:id="rId2"/>
              </a:rPr>
              <a:t>https://www.canada.ca/en/revenue-agency/services/tax/individuals/topics/about-your-tax-return/tax-return/c</a:t>
            </a:r>
            <a:endParaRPr lang="en-CA" sz="2000" b="1" dirty="0"/>
          </a:p>
          <a:p>
            <a:pPr marL="0" indent="0">
              <a:buNone/>
            </a:pPr>
            <a:r>
              <a:rPr lang="en-CA" sz="2000" b="1" dirty="0">
                <a:latin typeface="Times New Roman" panose="02020603050405020304" pitchFamily="18" charset="0"/>
                <a:cs typeface="Times New Roman" panose="02020603050405020304" pitchFamily="18" charset="0"/>
              </a:rPr>
              <a:t>List of common medical expenses</a:t>
            </a:r>
          </a:p>
          <a:p>
            <a:pPr marL="0" indent="0">
              <a:buNone/>
            </a:pPr>
            <a:r>
              <a:rPr lang="en-CA" sz="2000" dirty="0">
                <a:latin typeface="Times New Roman" panose="02020603050405020304" pitchFamily="18" charset="0"/>
                <a:cs typeface="Times New Roman" panose="02020603050405020304" pitchFamily="18" charset="0"/>
              </a:rPr>
              <a:t>•This list of common medical expenses shows:</a:t>
            </a:r>
          </a:p>
          <a:p>
            <a:pPr marL="0" indent="0">
              <a:buNone/>
            </a:pPr>
            <a:r>
              <a:rPr lang="en-CA" sz="2000" dirty="0">
                <a:latin typeface="Times New Roman" panose="02020603050405020304" pitchFamily="18" charset="0"/>
                <a:cs typeface="Times New Roman" panose="02020603050405020304" pitchFamily="18" charset="0"/>
              </a:rPr>
              <a:t>• of medical expenses</a:t>
            </a:r>
          </a:p>
          <a:p>
            <a:pPr marL="0" indent="0">
              <a:buNone/>
            </a:pPr>
            <a:r>
              <a:rPr lang="en-CA" sz="2000" dirty="0">
                <a:latin typeface="Times New Roman" panose="02020603050405020304" pitchFamily="18" charset="0"/>
                <a:cs typeface="Times New Roman" panose="02020603050405020304" pitchFamily="18" charset="0"/>
              </a:rPr>
              <a:t>•If the expense is eligible</a:t>
            </a:r>
          </a:p>
          <a:p>
            <a:pPr marL="0" indent="0">
              <a:buNone/>
            </a:pPr>
            <a:r>
              <a:rPr lang="en-CA" sz="2000" dirty="0">
                <a:latin typeface="Times New Roman" panose="02020603050405020304" pitchFamily="18" charset="0"/>
                <a:cs typeface="Times New Roman" panose="02020603050405020304" pitchFamily="18" charset="0"/>
              </a:rPr>
              <a:t>•If you need any supporting documents (such as Form T2201, Disability Tax Credit Certificate)</a:t>
            </a:r>
          </a:p>
          <a:p>
            <a:pPr marL="0" indent="0">
              <a:buNone/>
            </a:pPr>
            <a:endParaRPr lang="en-CA" sz="2000" dirty="0"/>
          </a:p>
          <a:p>
            <a:pPr marL="0" indent="0">
              <a:buNone/>
            </a:pPr>
            <a:r>
              <a:rPr lang="en-CA" sz="2000" dirty="0"/>
              <a:t>This list is not exhaustive. You can use the search feature of this list to quickly find a specific medical expense. For more information on eligible medical expenses.</a:t>
            </a:r>
          </a:p>
          <a:p>
            <a:pPr marL="0" indent="0">
              <a:buNone/>
            </a:pPr>
            <a:endParaRPr lang="en-CA" sz="2000" dirty="0"/>
          </a:p>
          <a:p>
            <a:pPr marL="0" indent="0">
              <a:buNone/>
            </a:pPr>
            <a:r>
              <a:rPr lang="en-CA" sz="2000" dirty="0"/>
              <a:t>Medical expense	Eligible expense?	Prescription needed.  Certification in writing needed?	Form T2201 needed?</a:t>
            </a:r>
          </a:p>
          <a:p>
            <a:pPr marL="0" indent="0">
              <a:buNone/>
            </a:pPr>
            <a:r>
              <a:rPr lang="en-CA" sz="2000" dirty="0"/>
              <a:t>Acoustic coupler	Eligible		Yes		No			No</a:t>
            </a:r>
          </a:p>
          <a:p>
            <a:pPr marL="0" indent="0">
              <a:buNone/>
            </a:pPr>
            <a:r>
              <a:rPr lang="en-CA" sz="2000" dirty="0"/>
              <a:t>Air conditioner	Eligible		Yes		No			No</a:t>
            </a:r>
          </a:p>
          <a:p>
            <a:pPr marL="0" indent="0">
              <a:buNone/>
            </a:pPr>
            <a:r>
              <a:rPr lang="en-CA" sz="2000" dirty="0"/>
              <a:t>Air filter, cleaner,</a:t>
            </a:r>
          </a:p>
          <a:p>
            <a:pPr marL="0" indent="0">
              <a:buNone/>
            </a:pPr>
            <a:r>
              <a:rPr lang="en-CA" sz="2000" dirty="0"/>
              <a:t> or purifier		Eligible		Yes		No			No</a:t>
            </a:r>
          </a:p>
          <a:p>
            <a:pPr marL="0" indent="0">
              <a:buNone/>
            </a:pPr>
            <a:endParaRPr lang="en-CA" dirty="0"/>
          </a:p>
          <a:p>
            <a:pPr marL="0" indent="0">
              <a:buNone/>
            </a:pPr>
            <a:endParaRPr lang="en-CA" dirty="0"/>
          </a:p>
        </p:txBody>
      </p:sp>
      <p:sp>
        <p:nvSpPr>
          <p:cNvPr id="4" name="Slide Number Placeholder 3">
            <a:extLst>
              <a:ext uri="{FF2B5EF4-FFF2-40B4-BE49-F238E27FC236}">
                <a16:creationId xmlns:a16="http://schemas.microsoft.com/office/drawing/2014/main" id="{408A8FB1-BCF8-4BBE-9CC6-D23D49BABF1F}"/>
              </a:ext>
            </a:extLst>
          </p:cNvPr>
          <p:cNvSpPr>
            <a:spLocks noGrp="1"/>
          </p:cNvSpPr>
          <p:nvPr>
            <p:ph type="sldNum" sz="quarter" idx="12"/>
          </p:nvPr>
        </p:nvSpPr>
        <p:spPr/>
        <p:txBody>
          <a:bodyPr/>
          <a:lstStyle/>
          <a:p>
            <a:fld id="{23F86081-06D6-47FF-82D7-32BFC209DA72}" type="slidenum">
              <a:rPr lang="en-CA" smtClean="0"/>
              <a:t>11</a:t>
            </a:fld>
            <a:endParaRPr lang="en-CA" dirty="0"/>
          </a:p>
        </p:txBody>
      </p:sp>
    </p:spTree>
    <p:extLst>
      <p:ext uri="{BB962C8B-B14F-4D97-AF65-F5344CB8AC3E}">
        <p14:creationId xmlns:p14="http://schemas.microsoft.com/office/powerpoint/2010/main" val="2076483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B1DA944-6A4C-5D15-2FD3-33A26B780B1D}"/>
              </a:ext>
            </a:extLst>
          </p:cNvPr>
          <p:cNvPicPr>
            <a:picLocks noGrp="1" noChangeAspect="1"/>
          </p:cNvPicPr>
          <p:nvPr>
            <p:ph idx="1"/>
          </p:nvPr>
        </p:nvPicPr>
        <p:blipFill>
          <a:blip r:embed="rId2"/>
          <a:stretch>
            <a:fillRect/>
          </a:stretch>
        </p:blipFill>
        <p:spPr>
          <a:xfrm>
            <a:off x="2349305" y="576775"/>
            <a:ext cx="8215532" cy="6144700"/>
          </a:xfrm>
          <a:prstGeom prst="rect">
            <a:avLst/>
          </a:prstGeom>
        </p:spPr>
      </p:pic>
      <p:sp>
        <p:nvSpPr>
          <p:cNvPr id="2" name="Slide Number Placeholder 1">
            <a:extLst>
              <a:ext uri="{FF2B5EF4-FFF2-40B4-BE49-F238E27FC236}">
                <a16:creationId xmlns:a16="http://schemas.microsoft.com/office/drawing/2014/main" id="{6741B858-63D2-4C77-93EF-96635A40C72D}"/>
              </a:ext>
            </a:extLst>
          </p:cNvPr>
          <p:cNvSpPr>
            <a:spLocks noGrp="1"/>
          </p:cNvSpPr>
          <p:nvPr>
            <p:ph type="sldNum" sz="quarter" idx="12"/>
          </p:nvPr>
        </p:nvSpPr>
        <p:spPr/>
        <p:txBody>
          <a:bodyPr/>
          <a:lstStyle/>
          <a:p>
            <a:fld id="{23F86081-06D6-47FF-82D7-32BFC209DA72}" type="slidenum">
              <a:rPr lang="en-CA" smtClean="0"/>
              <a:t>12</a:t>
            </a:fld>
            <a:endParaRPr lang="en-CA" dirty="0"/>
          </a:p>
        </p:txBody>
      </p:sp>
    </p:spTree>
    <p:extLst>
      <p:ext uri="{BB962C8B-B14F-4D97-AF65-F5344CB8AC3E}">
        <p14:creationId xmlns:p14="http://schemas.microsoft.com/office/powerpoint/2010/main" val="1105205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280CBC-A620-4410-9E8E-A945BB6E1633}"/>
              </a:ext>
            </a:extLst>
          </p:cNvPr>
          <p:cNvSpPr>
            <a:spLocks noGrp="1"/>
          </p:cNvSpPr>
          <p:nvPr>
            <p:ph type="title"/>
          </p:nvPr>
        </p:nvSpPr>
        <p:spPr>
          <a:xfrm>
            <a:off x="838200" y="365125"/>
            <a:ext cx="10515600" cy="1026353"/>
          </a:xfrm>
        </p:spPr>
        <p:txBody>
          <a:bodyPr>
            <a:normAutofit/>
          </a:bodyPr>
          <a:lstStyle/>
          <a:p>
            <a:pPr algn="ctr"/>
            <a:r>
              <a:rPr lang="en-CA" sz="2400" b="1" dirty="0">
                <a:latin typeface="Times New Roman" panose="02020603050405020304" pitchFamily="18" charset="0"/>
                <a:cs typeface="Times New Roman" panose="02020603050405020304" pitchFamily="18" charset="0"/>
              </a:rPr>
              <a:t>DISABILTY SUPPORTS IN ONTARIO</a:t>
            </a:r>
          </a:p>
        </p:txBody>
      </p:sp>
      <p:sp>
        <p:nvSpPr>
          <p:cNvPr id="4" name="Content Placeholder 3">
            <a:extLst>
              <a:ext uri="{FF2B5EF4-FFF2-40B4-BE49-F238E27FC236}">
                <a16:creationId xmlns:a16="http://schemas.microsoft.com/office/drawing/2014/main" id="{050B75AF-B6AC-4411-AD64-D15800BBAC08}"/>
              </a:ext>
            </a:extLst>
          </p:cNvPr>
          <p:cNvSpPr>
            <a:spLocks noGrp="1"/>
          </p:cNvSpPr>
          <p:nvPr>
            <p:ph idx="1"/>
          </p:nvPr>
        </p:nvSpPr>
        <p:spPr/>
        <p:txBody>
          <a:bodyPr/>
          <a:lstStyle/>
          <a:p>
            <a:pPr marL="0" indent="0">
              <a:buNone/>
            </a:pPr>
            <a:r>
              <a:rPr lang="en-US" sz="2000" b="1" dirty="0">
                <a:latin typeface="Times New Roman" panose="02020603050405020304" pitchFamily="18" charset="0"/>
                <a:cs typeface="Times New Roman" panose="02020603050405020304" pitchFamily="18" charset="0"/>
              </a:rPr>
              <a:t>Provincial Programs </a:t>
            </a:r>
          </a:p>
          <a:p>
            <a:pPr marL="0" indent="0">
              <a:buNone/>
            </a:pPr>
            <a:r>
              <a:rPr lang="en-US" sz="1600" b="1" dirty="0">
                <a:latin typeface="Times New Roman" panose="02020603050405020304" pitchFamily="18" charset="0"/>
                <a:cs typeface="Times New Roman" panose="02020603050405020304" pitchFamily="18" charset="0"/>
              </a:rPr>
              <a:t>   Birth to Age 18</a:t>
            </a:r>
          </a:p>
          <a:p>
            <a:pPr lvl="1"/>
            <a:r>
              <a:rPr lang="en-US" sz="1600" dirty="0">
                <a:latin typeface="Times New Roman" panose="02020603050405020304" pitchFamily="18" charset="0"/>
                <a:cs typeface="Times New Roman" panose="02020603050405020304" pitchFamily="18" charset="0"/>
              </a:rPr>
              <a:t>Assistance for Children with Severe Disabilities (ACSD)</a:t>
            </a:r>
          </a:p>
          <a:p>
            <a:pPr lvl="1"/>
            <a:r>
              <a:rPr lang="en-US" sz="1600" dirty="0">
                <a:latin typeface="Times New Roman" panose="02020603050405020304" pitchFamily="18" charset="0"/>
                <a:cs typeface="Times New Roman" panose="02020603050405020304" pitchFamily="18" charset="0"/>
              </a:rPr>
              <a:t>Special Services at Home (SSAH)</a:t>
            </a:r>
          </a:p>
          <a:p>
            <a:pPr lvl="1"/>
            <a:r>
              <a:rPr lang="en-US" sz="1600" dirty="0">
                <a:latin typeface="Times New Roman" panose="02020603050405020304" pitchFamily="18" charset="0"/>
                <a:cs typeface="Times New Roman" panose="02020603050405020304" pitchFamily="18" charset="0"/>
              </a:rPr>
              <a:t>Ontario Autism Plan (December 2021) </a:t>
            </a:r>
            <a:r>
              <a:rPr lang="en-US" sz="1600" dirty="0">
                <a:latin typeface="Times New Roman" panose="02020603050405020304" pitchFamily="18" charset="0"/>
                <a:cs typeface="Times New Roman" panose="02020603050405020304" pitchFamily="18" charset="0"/>
                <a:hlinkClick r:id="rId2"/>
              </a:rPr>
              <a:t>www.children.gov.on.ca/htdocs/English/.../autism/ontario-autism-program.aspx</a:t>
            </a:r>
            <a:endParaRPr lang="en-US" sz="1600" dirty="0">
              <a:latin typeface="Times New Roman" panose="02020603050405020304" pitchFamily="18" charset="0"/>
              <a:cs typeface="Times New Roman" panose="02020603050405020304" pitchFamily="18" charset="0"/>
            </a:endParaRPr>
          </a:p>
          <a:p>
            <a:pPr lvl="1"/>
            <a:r>
              <a:rPr lang="en-US" sz="1600" dirty="0">
                <a:latin typeface="Times New Roman" panose="02020603050405020304" pitchFamily="18" charset="0"/>
                <a:cs typeface="Times New Roman" panose="02020603050405020304" pitchFamily="18" charset="0"/>
              </a:rPr>
              <a:t>ODSP – Ontario Disability Support Program</a:t>
            </a:r>
          </a:p>
          <a:p>
            <a:pPr lvl="1"/>
            <a:r>
              <a:rPr lang="en-US" sz="1600" dirty="0">
                <a:latin typeface="Times New Roman" panose="02020603050405020304" pitchFamily="18" charset="0"/>
                <a:cs typeface="Times New Roman" panose="02020603050405020304" pitchFamily="18" charset="0"/>
              </a:rPr>
              <a:t>OPHI Ontario Priorities Housing Imitative</a:t>
            </a:r>
          </a:p>
          <a:p>
            <a:pPr marL="457200" lvl="1" indent="0">
              <a:buNone/>
            </a:pPr>
            <a:endParaRPr lang="en-US" sz="1600" dirty="0">
              <a:latin typeface="Times New Roman" panose="02020603050405020304" pitchFamily="18" charset="0"/>
              <a:cs typeface="Times New Roman" panose="02020603050405020304" pitchFamily="18" charset="0"/>
            </a:endParaRPr>
          </a:p>
          <a:p>
            <a:pPr marL="457200" lvl="1" indent="0">
              <a:buNone/>
            </a:pPr>
            <a:r>
              <a:rPr lang="en-US" sz="1600" b="1" dirty="0">
                <a:latin typeface="Times New Roman" panose="02020603050405020304" pitchFamily="18" charset="0"/>
                <a:cs typeface="Times New Roman" panose="02020603050405020304" pitchFamily="18" charset="0"/>
              </a:rPr>
              <a:t>Age 18 and Over </a:t>
            </a:r>
          </a:p>
          <a:p>
            <a:pPr lvl="1"/>
            <a:r>
              <a:rPr lang="en-US" sz="1600" dirty="0">
                <a:latin typeface="Times New Roman" panose="02020603050405020304" pitchFamily="18" charset="0"/>
                <a:cs typeface="Times New Roman" panose="02020603050405020304" pitchFamily="18" charset="0"/>
              </a:rPr>
              <a:t>DSO Disability Services Ontario – Passport </a:t>
            </a:r>
          </a:p>
          <a:p>
            <a:pPr marL="457200" lvl="1" indent="0">
              <a:buNone/>
            </a:pPr>
            <a:endParaRPr lang="en-CA" dirty="0"/>
          </a:p>
        </p:txBody>
      </p:sp>
      <p:sp>
        <p:nvSpPr>
          <p:cNvPr id="2" name="Slide Number Placeholder 1">
            <a:extLst>
              <a:ext uri="{FF2B5EF4-FFF2-40B4-BE49-F238E27FC236}">
                <a16:creationId xmlns:a16="http://schemas.microsoft.com/office/drawing/2014/main" id="{F7FFB517-C380-4337-989A-972A666A77A4}"/>
              </a:ext>
            </a:extLst>
          </p:cNvPr>
          <p:cNvSpPr>
            <a:spLocks noGrp="1"/>
          </p:cNvSpPr>
          <p:nvPr>
            <p:ph type="sldNum" sz="quarter" idx="12"/>
          </p:nvPr>
        </p:nvSpPr>
        <p:spPr/>
        <p:txBody>
          <a:bodyPr/>
          <a:lstStyle/>
          <a:p>
            <a:fld id="{23F86081-06D6-47FF-82D7-32BFC209DA72}" type="slidenum">
              <a:rPr lang="en-CA" smtClean="0"/>
              <a:t>13</a:t>
            </a:fld>
            <a:endParaRPr lang="en-CA" dirty="0"/>
          </a:p>
        </p:txBody>
      </p:sp>
    </p:spTree>
    <p:extLst>
      <p:ext uri="{BB962C8B-B14F-4D97-AF65-F5344CB8AC3E}">
        <p14:creationId xmlns:p14="http://schemas.microsoft.com/office/powerpoint/2010/main" val="309748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84308-319D-4DB2-A8FA-9660B063B88E}"/>
              </a:ext>
            </a:extLst>
          </p:cNvPr>
          <p:cNvSpPr>
            <a:spLocks noGrp="1"/>
          </p:cNvSpPr>
          <p:nvPr>
            <p:ph type="title"/>
          </p:nvPr>
        </p:nvSpPr>
        <p:spPr>
          <a:xfrm>
            <a:off x="838200" y="365127"/>
            <a:ext cx="10515600" cy="708300"/>
          </a:xfrm>
        </p:spPr>
        <p:txBody>
          <a:bodyPr>
            <a:normAutofit/>
          </a:bodyPr>
          <a:lstStyle/>
          <a:p>
            <a:pPr algn="ctr"/>
            <a:r>
              <a:rPr lang="en-US" sz="2400" b="1" dirty="0">
                <a:latin typeface="Times New Roman" panose="02020603050405020304" pitchFamily="18" charset="0"/>
                <a:cs typeface="Times New Roman" panose="02020603050405020304" pitchFamily="18" charset="0"/>
              </a:rPr>
              <a:t>ACSD ASSISTANCE FOR CHILDREN WITH SEVERE DISABILITIES</a:t>
            </a:r>
            <a:r>
              <a:rPr lang="en-US" sz="2400" dirty="0">
                <a:latin typeface="Times New Roman" panose="02020603050405020304" pitchFamily="18" charset="0"/>
                <a:cs typeface="Times New Roman" panose="02020603050405020304" pitchFamily="18" charset="0"/>
              </a:rPr>
              <a:t>. </a:t>
            </a:r>
            <a:endParaRPr lang="en-CA" sz="24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0470DE49-4847-461C-A74A-2EF9348AF6B0}"/>
              </a:ext>
            </a:extLst>
          </p:cNvPr>
          <p:cNvSpPr>
            <a:spLocks noGrp="1"/>
          </p:cNvSpPr>
          <p:nvPr>
            <p:ph idx="1"/>
          </p:nvPr>
        </p:nvSpPr>
        <p:spPr>
          <a:xfrm>
            <a:off x="838200" y="1219200"/>
            <a:ext cx="10515600" cy="5502275"/>
          </a:xfrm>
        </p:spPr>
        <p:txBody>
          <a:bodyPr>
            <a:normAutofit fontScale="25000" lnSpcReduction="20000"/>
          </a:bodyPr>
          <a:lstStyle/>
          <a:p>
            <a:pPr marL="0" indent="0">
              <a:buNone/>
            </a:pPr>
            <a:r>
              <a:rPr lang="en-CA" sz="5600" b="1" dirty="0">
                <a:latin typeface="Times New Roman" panose="02020603050405020304" pitchFamily="18" charset="0"/>
                <a:cs typeface="Times New Roman" panose="02020603050405020304" pitchFamily="18" charset="0"/>
              </a:rPr>
              <a:t>If you are a parent caring for a child with a severe disability, you may be able to receive financial support through the Assistance for Children with Severe Disabilities Program. This program provides financial support for low- to moderate-income families to cover some of the extra costs of caring for a child who has a severe disability.</a:t>
            </a:r>
          </a:p>
          <a:p>
            <a:pPr marL="0" indent="0">
              <a:buNone/>
            </a:pPr>
            <a:r>
              <a:rPr lang="en-CA" sz="5600" b="1" dirty="0">
                <a:latin typeface="Times New Roman" panose="02020603050405020304" pitchFamily="18" charset="0"/>
                <a:cs typeface="Times New Roman" panose="02020603050405020304" pitchFamily="18" charset="0"/>
                <a:hlinkClick r:id="rId2"/>
              </a:rPr>
              <a:t>https://www.ontario.ca/page/assistance-children-severe-disabilities-program</a:t>
            </a:r>
            <a:endParaRPr lang="en-CA" sz="5600" b="1" dirty="0">
              <a:latin typeface="Times New Roman" panose="02020603050405020304" pitchFamily="18" charset="0"/>
              <a:cs typeface="Times New Roman" panose="02020603050405020304" pitchFamily="18" charset="0"/>
            </a:endParaRPr>
          </a:p>
          <a:p>
            <a:pPr marL="0" indent="0">
              <a:buNone/>
            </a:pPr>
            <a:endParaRPr lang="en-CA" sz="5600" b="1" dirty="0">
              <a:latin typeface="Times New Roman" panose="02020603050405020304" pitchFamily="18" charset="0"/>
              <a:cs typeface="Times New Roman" panose="02020603050405020304" pitchFamily="18" charset="0"/>
            </a:endParaRPr>
          </a:p>
          <a:p>
            <a:pPr marL="0" indent="0">
              <a:buNone/>
            </a:pPr>
            <a:r>
              <a:rPr lang="en-CA" sz="5600" b="1" dirty="0">
                <a:latin typeface="Times New Roman" panose="02020603050405020304" pitchFamily="18" charset="0"/>
                <a:cs typeface="Times New Roman" panose="02020603050405020304" pitchFamily="18" charset="0"/>
              </a:rPr>
              <a:t>Eligibility</a:t>
            </a:r>
          </a:p>
          <a:p>
            <a:pPr>
              <a:lnSpc>
                <a:spcPct val="120000"/>
              </a:lnSpc>
            </a:pPr>
            <a:r>
              <a:rPr lang="en-CA" sz="5600" dirty="0">
                <a:latin typeface="Times New Roman" panose="02020603050405020304" pitchFamily="18" charset="0"/>
                <a:cs typeface="Times New Roman" panose="02020603050405020304" pitchFamily="18" charset="0"/>
              </a:rPr>
              <a:t>A parent or a legal guardian whose child:</a:t>
            </a:r>
          </a:p>
          <a:p>
            <a:pPr>
              <a:lnSpc>
                <a:spcPct val="120000"/>
              </a:lnSpc>
            </a:pPr>
            <a:r>
              <a:rPr lang="en-CA" sz="5600" dirty="0">
                <a:latin typeface="Times New Roman" panose="02020603050405020304" pitchFamily="18" charset="0"/>
                <a:cs typeface="Times New Roman" panose="02020603050405020304" pitchFamily="18" charset="0"/>
              </a:rPr>
              <a:t>Is under 18 years of age,</a:t>
            </a:r>
          </a:p>
          <a:p>
            <a:pPr>
              <a:lnSpc>
                <a:spcPct val="120000"/>
              </a:lnSpc>
            </a:pPr>
            <a:r>
              <a:rPr lang="en-CA" sz="5600" dirty="0">
                <a:latin typeface="Times New Roman" panose="02020603050405020304" pitchFamily="18" charset="0"/>
                <a:cs typeface="Times New Roman" panose="02020603050405020304" pitchFamily="18" charset="0"/>
              </a:rPr>
              <a:t>Lives at home, and has a severe disability</a:t>
            </a:r>
          </a:p>
          <a:p>
            <a:pPr>
              <a:lnSpc>
                <a:spcPct val="120000"/>
              </a:lnSpc>
            </a:pPr>
            <a:r>
              <a:rPr lang="en-CA" sz="5600" dirty="0">
                <a:latin typeface="Times New Roman" panose="02020603050405020304" pitchFamily="18" charset="0"/>
                <a:cs typeface="Times New Roman" panose="02020603050405020304" pitchFamily="18" charset="0"/>
              </a:rPr>
              <a:t>May be eligible to receive help under this program depending on the family's income. ($74,760 or less) **</a:t>
            </a:r>
          </a:p>
          <a:p>
            <a:pPr marL="0" indent="0">
              <a:buNone/>
            </a:pPr>
            <a:r>
              <a:rPr lang="en-CA" sz="5600" b="1" dirty="0">
                <a:latin typeface="Times New Roman" panose="02020603050405020304" pitchFamily="18" charset="0"/>
                <a:cs typeface="Times New Roman" panose="02020603050405020304" pitchFamily="18" charset="0"/>
              </a:rPr>
              <a:t>Financial Support</a:t>
            </a:r>
          </a:p>
          <a:p>
            <a:pPr marL="0" indent="0">
              <a:buNone/>
            </a:pPr>
            <a:r>
              <a:rPr lang="en-CA" sz="5600" dirty="0">
                <a:latin typeface="Times New Roman" panose="02020603050405020304" pitchFamily="18" charset="0"/>
                <a:cs typeface="Times New Roman" panose="02020603050405020304" pitchFamily="18" charset="0"/>
              </a:rPr>
              <a:t>Depending on the income and size of the family, the program may provide between $25 and $618.00 (July 2023)  a month to help with costs, such as:</a:t>
            </a:r>
          </a:p>
          <a:p>
            <a:r>
              <a:rPr lang="en-CA" sz="5600" dirty="0">
                <a:latin typeface="Times New Roman" panose="02020603050405020304" pitchFamily="18" charset="0"/>
                <a:cs typeface="Times New Roman" panose="02020603050405020304" pitchFamily="18" charset="0"/>
              </a:rPr>
              <a:t>Travel to doctors’ appointments, hospitals and other appointments related to the child’s disability</a:t>
            </a:r>
          </a:p>
          <a:p>
            <a:r>
              <a:rPr lang="en-CA" sz="5600" dirty="0">
                <a:latin typeface="Times New Roman" panose="02020603050405020304" pitchFamily="18" charset="0"/>
                <a:cs typeface="Times New Roman" panose="02020603050405020304" pitchFamily="18" charset="0"/>
              </a:rPr>
              <a:t>Special shoes and clothes</a:t>
            </a:r>
          </a:p>
          <a:p>
            <a:r>
              <a:rPr lang="en-CA" sz="5600" dirty="0">
                <a:latin typeface="Times New Roman" panose="02020603050405020304" pitchFamily="18" charset="0"/>
                <a:cs typeface="Times New Roman" panose="02020603050405020304" pitchFamily="18" charset="0"/>
              </a:rPr>
              <a:t>Parental relief such as respite</a:t>
            </a:r>
          </a:p>
          <a:p>
            <a:r>
              <a:rPr lang="en-CA" sz="5600" dirty="0">
                <a:latin typeface="Times New Roman" panose="02020603050405020304" pitchFamily="18" charset="0"/>
                <a:cs typeface="Times New Roman" panose="02020603050405020304" pitchFamily="18" charset="0"/>
              </a:rPr>
              <a:t>Wheelchairs and other assistive devices, including repairs</a:t>
            </a:r>
          </a:p>
          <a:p>
            <a:r>
              <a:rPr lang="en-CA" sz="5600" dirty="0">
                <a:latin typeface="Times New Roman" panose="02020603050405020304" pitchFamily="18" charset="0"/>
                <a:cs typeface="Times New Roman" panose="02020603050405020304" pitchFamily="18" charset="0"/>
              </a:rPr>
              <a:t>Hearing aids and batteries</a:t>
            </a:r>
          </a:p>
          <a:p>
            <a:r>
              <a:rPr lang="en-CA" sz="5600" dirty="0">
                <a:latin typeface="Times New Roman" panose="02020603050405020304" pitchFamily="18" charset="0"/>
                <a:cs typeface="Times New Roman" panose="02020603050405020304" pitchFamily="18" charset="0"/>
              </a:rPr>
              <a:t>Prescription drugs</a:t>
            </a:r>
          </a:p>
          <a:p>
            <a:r>
              <a:rPr lang="en-CA" sz="5600" dirty="0">
                <a:latin typeface="Times New Roman" panose="02020603050405020304" pitchFamily="18" charset="0"/>
                <a:cs typeface="Times New Roman" panose="02020603050405020304" pitchFamily="18" charset="0"/>
              </a:rPr>
              <a:t>Dental and vision care, including eyeglasses</a:t>
            </a:r>
          </a:p>
          <a:p>
            <a:endParaRPr lang="en-CA" sz="4400" dirty="0"/>
          </a:p>
          <a:p>
            <a:pPr marL="0" indent="0">
              <a:buNone/>
            </a:pPr>
            <a:endParaRPr lang="en-CA" dirty="0"/>
          </a:p>
        </p:txBody>
      </p:sp>
      <p:sp>
        <p:nvSpPr>
          <p:cNvPr id="3" name="Slide Number Placeholder 2">
            <a:extLst>
              <a:ext uri="{FF2B5EF4-FFF2-40B4-BE49-F238E27FC236}">
                <a16:creationId xmlns:a16="http://schemas.microsoft.com/office/drawing/2014/main" id="{D89E30C3-E05F-4C68-8169-568BF41A2F40}"/>
              </a:ext>
            </a:extLst>
          </p:cNvPr>
          <p:cNvSpPr>
            <a:spLocks noGrp="1"/>
          </p:cNvSpPr>
          <p:nvPr>
            <p:ph type="sldNum" sz="quarter" idx="12"/>
          </p:nvPr>
        </p:nvSpPr>
        <p:spPr/>
        <p:txBody>
          <a:bodyPr/>
          <a:lstStyle/>
          <a:p>
            <a:fld id="{23F86081-06D6-47FF-82D7-32BFC209DA72}" type="slidenum">
              <a:rPr lang="en-CA" smtClean="0"/>
              <a:t>14</a:t>
            </a:fld>
            <a:endParaRPr lang="en-CA" dirty="0"/>
          </a:p>
        </p:txBody>
      </p:sp>
    </p:spTree>
    <p:extLst>
      <p:ext uri="{BB962C8B-B14F-4D97-AF65-F5344CB8AC3E}">
        <p14:creationId xmlns:p14="http://schemas.microsoft.com/office/powerpoint/2010/main" val="790567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AFC68-1838-4B4F-971A-1BC317364AA6}"/>
              </a:ext>
            </a:extLst>
          </p:cNvPr>
          <p:cNvSpPr>
            <a:spLocks noGrp="1"/>
          </p:cNvSpPr>
          <p:nvPr>
            <p:ph type="title"/>
          </p:nvPr>
        </p:nvSpPr>
        <p:spPr>
          <a:xfrm>
            <a:off x="838200" y="312116"/>
            <a:ext cx="10515600" cy="536024"/>
          </a:xfrm>
        </p:spPr>
        <p:txBody>
          <a:bodyPr>
            <a:normAutofit/>
          </a:bodyPr>
          <a:lstStyle/>
          <a:p>
            <a:pPr algn="ctr"/>
            <a:r>
              <a:rPr lang="en-US" sz="2400" b="1" dirty="0">
                <a:latin typeface="Times New Roman" panose="02020603050405020304" pitchFamily="18" charset="0"/>
                <a:cs typeface="Times New Roman" panose="02020603050405020304" pitchFamily="18" charset="0"/>
              </a:rPr>
              <a:t>SSAH SPECIAL SERVICES AT HOME</a:t>
            </a:r>
            <a:endParaRPr lang="en-CA" sz="2400" b="1"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546B1712-EF46-4040-9310-D9CB4731F5BA}"/>
              </a:ext>
            </a:extLst>
          </p:cNvPr>
          <p:cNvSpPr>
            <a:spLocks noGrp="1"/>
          </p:cNvSpPr>
          <p:nvPr>
            <p:ph idx="1"/>
          </p:nvPr>
        </p:nvSpPr>
        <p:spPr>
          <a:xfrm>
            <a:off x="838200" y="773213"/>
            <a:ext cx="10515600" cy="5857460"/>
          </a:xfrm>
        </p:spPr>
        <p:txBody>
          <a:bodyPr>
            <a:normAutofit fontScale="62500" lnSpcReduction="20000"/>
          </a:bodyPr>
          <a:lstStyle/>
          <a:p>
            <a:pPr marL="0" indent="0">
              <a:buNone/>
            </a:pPr>
            <a:r>
              <a:rPr lang="en-CA" sz="2900" b="1" dirty="0">
                <a:latin typeface="Times New Roman" panose="02020603050405020304" pitchFamily="18" charset="0"/>
                <a:cs typeface="Times New Roman" panose="02020603050405020304" pitchFamily="18" charset="0"/>
              </a:rPr>
              <a:t>https://www.ontario.ca/page/special-services-home</a:t>
            </a:r>
          </a:p>
          <a:p>
            <a:pPr marL="0" indent="0">
              <a:buNone/>
            </a:pPr>
            <a:r>
              <a:rPr lang="en-CA" sz="3500" b="1" dirty="0">
                <a:latin typeface="Times New Roman" panose="02020603050405020304" pitchFamily="18" charset="0"/>
                <a:cs typeface="Times New Roman" panose="02020603050405020304" pitchFamily="18" charset="0"/>
              </a:rPr>
              <a:t>The Special Services at Home program helps families who are caring for a child with a developmental and/or physical disability. It is funded and managed by the Ministry of Community and Social Services</a:t>
            </a:r>
            <a:r>
              <a:rPr lang="en-CA" sz="4800" dirty="0">
                <a:latin typeface="Times New Roman" panose="02020603050405020304" pitchFamily="18" charset="0"/>
                <a:cs typeface="Times New Roman" panose="02020603050405020304" pitchFamily="18" charset="0"/>
              </a:rPr>
              <a:t>.</a:t>
            </a:r>
          </a:p>
          <a:p>
            <a:pPr marL="0" indent="0">
              <a:buNone/>
            </a:pPr>
            <a:r>
              <a:rPr lang="en-CA" sz="2500" b="1" dirty="0">
                <a:latin typeface="Times New Roman" panose="02020603050405020304" pitchFamily="18" charset="0"/>
                <a:cs typeface="Times New Roman" panose="02020603050405020304" pitchFamily="18" charset="0"/>
              </a:rPr>
              <a:t>The program helps families pay for special services in or outside the family home as long as the child is not receiving support from a residential program. For example, the family can hire someone to:</a:t>
            </a:r>
          </a:p>
          <a:p>
            <a:r>
              <a:rPr lang="en-CA" sz="2500" dirty="0">
                <a:latin typeface="Times New Roman" panose="02020603050405020304" pitchFamily="18" charset="0"/>
                <a:cs typeface="Times New Roman" panose="02020603050405020304" pitchFamily="18" charset="0"/>
              </a:rPr>
              <a:t>Help the child learn new skills and abilities, such as improving their communications skills and becoming more independent</a:t>
            </a:r>
          </a:p>
          <a:p>
            <a:r>
              <a:rPr lang="en-CA" sz="2500" dirty="0">
                <a:latin typeface="Times New Roman" panose="02020603050405020304" pitchFamily="18" charset="0"/>
                <a:cs typeface="Times New Roman" panose="02020603050405020304" pitchFamily="18" charset="0"/>
              </a:rPr>
              <a:t>Provide respite support to the family - families can get money to pay for services that will give them a break, or respite, from the day-to-day care of their child.</a:t>
            </a:r>
          </a:p>
          <a:p>
            <a:pPr marL="0" indent="0">
              <a:buNone/>
            </a:pPr>
            <a:r>
              <a:rPr lang="en-CA" sz="2900" b="1" dirty="0">
                <a:latin typeface="Times New Roman" panose="02020603050405020304" pitchFamily="18" charset="0"/>
                <a:cs typeface="Times New Roman" panose="02020603050405020304" pitchFamily="18" charset="0"/>
              </a:rPr>
              <a:t>The amount of funding a family receives depends on:</a:t>
            </a:r>
          </a:p>
          <a:p>
            <a:r>
              <a:rPr lang="en-CA" sz="2500" dirty="0">
                <a:latin typeface="Times New Roman" panose="02020603050405020304" pitchFamily="18" charset="0"/>
                <a:cs typeface="Times New Roman" panose="02020603050405020304" pitchFamily="18" charset="0"/>
              </a:rPr>
              <a:t>The type and amount of service the child needs</a:t>
            </a:r>
          </a:p>
          <a:p>
            <a:r>
              <a:rPr lang="en-CA" sz="2500" dirty="0">
                <a:latin typeface="Times New Roman" panose="02020603050405020304" pitchFamily="18" charset="0"/>
                <a:cs typeface="Times New Roman" panose="02020603050405020304" pitchFamily="18" charset="0"/>
              </a:rPr>
              <a:t>What other help is available in the community</a:t>
            </a:r>
          </a:p>
          <a:p>
            <a:r>
              <a:rPr lang="en-CA" sz="2500" dirty="0">
                <a:latin typeface="Times New Roman" panose="02020603050405020304" pitchFamily="18" charset="0"/>
                <a:cs typeface="Times New Roman" panose="02020603050405020304" pitchFamily="18" charset="0"/>
              </a:rPr>
              <a:t>What kind of support the family is already receiving</a:t>
            </a:r>
            <a:r>
              <a:rPr lang="en-CA" sz="3500" dirty="0">
                <a:latin typeface="Times New Roman" panose="02020603050405020304" pitchFamily="18" charset="0"/>
                <a:cs typeface="Times New Roman" panose="02020603050405020304" pitchFamily="18" charset="0"/>
              </a:rPr>
              <a:t>.</a:t>
            </a:r>
          </a:p>
          <a:p>
            <a:pPr marL="0" indent="0">
              <a:buNone/>
            </a:pPr>
            <a:r>
              <a:rPr lang="en-CA" sz="2500" b="1" dirty="0">
                <a:latin typeface="Times New Roman" panose="02020603050405020304" pitchFamily="18" charset="0"/>
                <a:cs typeface="Times New Roman" panose="02020603050405020304" pitchFamily="18" charset="0"/>
              </a:rPr>
              <a:t>Eligibility</a:t>
            </a:r>
          </a:p>
          <a:p>
            <a:r>
              <a:rPr lang="en-CA" sz="2500" dirty="0">
                <a:latin typeface="Times New Roman" panose="02020603050405020304" pitchFamily="18" charset="0"/>
                <a:cs typeface="Times New Roman" panose="02020603050405020304" pitchFamily="18" charset="0"/>
              </a:rPr>
              <a:t>Families can apply for this support if their children have a developmental and/or physical disability:</a:t>
            </a:r>
          </a:p>
          <a:p>
            <a:r>
              <a:rPr lang="en-CA" sz="2500" dirty="0">
                <a:latin typeface="Times New Roman" panose="02020603050405020304" pitchFamily="18" charset="0"/>
                <a:cs typeface="Times New Roman" panose="02020603050405020304" pitchFamily="18" charset="0"/>
              </a:rPr>
              <a:t>Live in Ontario; and,</a:t>
            </a:r>
          </a:p>
          <a:p>
            <a:r>
              <a:rPr lang="en-CA" sz="2500" dirty="0">
                <a:latin typeface="Times New Roman" panose="02020603050405020304" pitchFamily="18" charset="0"/>
                <a:cs typeface="Times New Roman" panose="02020603050405020304" pitchFamily="18" charset="0"/>
              </a:rPr>
              <a:t>Need more support than most families can provide</a:t>
            </a:r>
          </a:p>
          <a:p>
            <a:r>
              <a:rPr lang="en-CA" sz="2500" dirty="0">
                <a:latin typeface="Times New Roman" panose="02020603050405020304" pitchFamily="18" charset="0"/>
                <a:cs typeface="Times New Roman" panose="02020603050405020304" pitchFamily="18" charset="0"/>
              </a:rPr>
              <a:t>And are living at home with their family, or</a:t>
            </a:r>
          </a:p>
          <a:p>
            <a:r>
              <a:rPr lang="en-CA" sz="2500" dirty="0">
                <a:latin typeface="Times New Roman" panose="02020603050405020304" pitchFamily="18" charset="0"/>
                <a:cs typeface="Times New Roman" panose="02020603050405020304" pitchFamily="18" charset="0"/>
              </a:rPr>
              <a:t>If they are not living at home with their family and are not being helped by other residential services</a:t>
            </a:r>
            <a:endParaRPr lang="en-CA" sz="2500" b="1" dirty="0">
              <a:latin typeface="Times New Roman" panose="02020603050405020304" pitchFamily="18" charset="0"/>
              <a:cs typeface="Times New Roman" panose="02020603050405020304" pitchFamily="18" charset="0"/>
            </a:endParaRPr>
          </a:p>
          <a:p>
            <a:endParaRPr lang="en-CA" dirty="0"/>
          </a:p>
          <a:p>
            <a:endParaRPr lang="en-CA" dirty="0"/>
          </a:p>
          <a:p>
            <a:endParaRPr lang="en-CA" dirty="0"/>
          </a:p>
          <a:p>
            <a:endParaRPr lang="en-CA" dirty="0"/>
          </a:p>
          <a:p>
            <a:endParaRPr lang="en-CA" dirty="0"/>
          </a:p>
        </p:txBody>
      </p:sp>
      <p:sp>
        <p:nvSpPr>
          <p:cNvPr id="3" name="Slide Number Placeholder 2">
            <a:extLst>
              <a:ext uri="{FF2B5EF4-FFF2-40B4-BE49-F238E27FC236}">
                <a16:creationId xmlns:a16="http://schemas.microsoft.com/office/drawing/2014/main" id="{51C42EEB-9601-438B-9400-4F7B6B0E4ED4}"/>
              </a:ext>
            </a:extLst>
          </p:cNvPr>
          <p:cNvSpPr>
            <a:spLocks noGrp="1"/>
          </p:cNvSpPr>
          <p:nvPr>
            <p:ph type="sldNum" sz="quarter" idx="12"/>
          </p:nvPr>
        </p:nvSpPr>
        <p:spPr/>
        <p:txBody>
          <a:bodyPr/>
          <a:lstStyle/>
          <a:p>
            <a:fld id="{23F86081-06D6-47FF-82D7-32BFC209DA72}" type="slidenum">
              <a:rPr lang="en-CA" smtClean="0"/>
              <a:t>15</a:t>
            </a:fld>
            <a:endParaRPr lang="en-CA" dirty="0"/>
          </a:p>
        </p:txBody>
      </p:sp>
    </p:spTree>
    <p:extLst>
      <p:ext uri="{BB962C8B-B14F-4D97-AF65-F5344CB8AC3E}">
        <p14:creationId xmlns:p14="http://schemas.microsoft.com/office/powerpoint/2010/main" val="52359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6386-7212-4692-95FB-32963E2AAE14}"/>
              </a:ext>
            </a:extLst>
          </p:cNvPr>
          <p:cNvSpPr>
            <a:spLocks noGrp="1"/>
          </p:cNvSpPr>
          <p:nvPr>
            <p:ph type="title"/>
          </p:nvPr>
        </p:nvSpPr>
        <p:spPr>
          <a:xfrm>
            <a:off x="838200" y="365125"/>
            <a:ext cx="10515600" cy="681797"/>
          </a:xfrm>
        </p:spPr>
        <p:txBody>
          <a:bodyPr>
            <a:normAutofit fontScale="90000"/>
          </a:bodyPr>
          <a:lstStyle/>
          <a:p>
            <a:pPr algn="ctr"/>
            <a:r>
              <a:rPr lang="en-US" sz="2000" b="1" dirty="0">
                <a:latin typeface="Times New Roman" panose="02020603050405020304" pitchFamily="18" charset="0"/>
                <a:cs typeface="Times New Roman" panose="02020603050405020304" pitchFamily="18" charset="0"/>
              </a:rPr>
              <a:t>ONTARIO</a:t>
            </a:r>
            <a:r>
              <a:rPr lang="en-US" sz="28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AUTISM PROGRAM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Page 1</a:t>
            </a:r>
            <a:endParaRPr lang="en-CA" sz="2000" b="1"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72944418-226F-483C-9538-6003600A984C}"/>
              </a:ext>
            </a:extLst>
          </p:cNvPr>
          <p:cNvSpPr>
            <a:spLocks noGrp="1"/>
          </p:cNvSpPr>
          <p:nvPr>
            <p:ph idx="1"/>
          </p:nvPr>
        </p:nvSpPr>
        <p:spPr>
          <a:xfrm>
            <a:off x="838200" y="1046922"/>
            <a:ext cx="10515600" cy="5130041"/>
          </a:xfrm>
        </p:spPr>
        <p:txBody>
          <a:bodyPr>
            <a:normAutofit fontScale="77500" lnSpcReduction="20000"/>
          </a:bodyPr>
          <a:lstStyle/>
          <a:p>
            <a:pPr marL="0" indent="0">
              <a:buNone/>
            </a:pPr>
            <a:r>
              <a:rPr lang="en-CA" dirty="0">
                <a:hlinkClick r:id="rId2"/>
              </a:rPr>
              <a:t>https://www.ontario.ca/page/ontario-autism-program</a:t>
            </a:r>
            <a:endParaRPr lang="en-CA" dirty="0"/>
          </a:p>
          <a:p>
            <a:pPr marL="0" indent="0">
              <a:buNone/>
            </a:pPr>
            <a:endParaRPr lang="en-CA" dirty="0"/>
          </a:p>
          <a:p>
            <a:pPr marL="0" indent="0">
              <a:buNone/>
            </a:pPr>
            <a:r>
              <a:rPr lang="en-US" sz="2500" b="1" dirty="0">
                <a:latin typeface="Times New Roman" panose="02020603050405020304" pitchFamily="18" charset="0"/>
                <a:cs typeface="Times New Roman" panose="02020603050405020304" pitchFamily="18" charset="0"/>
              </a:rPr>
              <a:t>About the Ontario Autism Program</a:t>
            </a:r>
          </a:p>
          <a:p>
            <a:pPr marL="0" indent="0">
              <a:buNone/>
            </a:pPr>
            <a:r>
              <a:rPr lang="en-US" sz="2200" dirty="0">
                <a:latin typeface="Times New Roman" panose="02020603050405020304" pitchFamily="18" charset="0"/>
                <a:cs typeface="Times New Roman" panose="02020603050405020304" pitchFamily="18" charset="0"/>
              </a:rPr>
              <a:t>The Ontario Autism Program (OAP) offers support to families of children and youth on the autism spectrum.</a:t>
            </a:r>
          </a:p>
          <a:p>
            <a:pPr marL="0" indent="0">
              <a:buNone/>
            </a:pPr>
            <a:r>
              <a:rPr lang="en-US" sz="2200" dirty="0">
                <a:latin typeface="Times New Roman" panose="02020603050405020304" pitchFamily="18" charset="0"/>
                <a:cs typeface="Times New Roman" panose="02020603050405020304" pitchFamily="18" charset="0"/>
              </a:rPr>
              <a:t>Children and youth who have been diagnosed with autism spectrum disorder (ASD) by a qualified professional are eligible for the program. Children receive services and supports until the age of 18.</a:t>
            </a:r>
          </a:p>
          <a:p>
            <a:pPr marL="0" indent="0">
              <a:buNone/>
            </a:pPr>
            <a:r>
              <a:rPr lang="en-US" sz="2200" b="1" dirty="0">
                <a:latin typeface="Times New Roman" panose="02020603050405020304" pitchFamily="18" charset="0"/>
                <a:cs typeface="Times New Roman" panose="02020603050405020304" pitchFamily="18" charset="0"/>
              </a:rPr>
              <a:t>AccessOAP</a:t>
            </a:r>
          </a:p>
          <a:p>
            <a:pPr marL="0" indent="0">
              <a:buNone/>
            </a:pPr>
            <a:r>
              <a:rPr lang="en-US" sz="2200" dirty="0">
                <a:latin typeface="Times New Roman" panose="02020603050405020304" pitchFamily="18" charset="0"/>
                <a:cs typeface="Times New Roman" panose="02020603050405020304" pitchFamily="18" charset="0"/>
              </a:rPr>
              <a:t>AccessOAP is the Ontario Autism Program’s Independent Intake Organization that supports everyone registered in the Ontario Autism Program.</a:t>
            </a:r>
          </a:p>
          <a:p>
            <a:pPr marL="0" indent="0">
              <a:buNone/>
            </a:pPr>
            <a:endParaRPr lang="en-US" dirty="0"/>
          </a:p>
          <a:p>
            <a:pPr marL="0" indent="0">
              <a:buNone/>
            </a:pPr>
            <a:r>
              <a:rPr lang="en-US" sz="2000" b="1" dirty="0">
                <a:latin typeface="Times New Roman" panose="02020603050405020304" pitchFamily="18" charset="0"/>
                <a:cs typeface="Times New Roman" panose="02020603050405020304" pitchFamily="18" charset="0"/>
              </a:rPr>
              <a:t>AccessOAP care coordinators are available to:</a:t>
            </a:r>
          </a:p>
          <a:p>
            <a:r>
              <a:rPr lang="en-US" sz="2000" dirty="0">
                <a:latin typeface="Times New Roman" panose="02020603050405020304" pitchFamily="18" charset="0"/>
                <a:cs typeface="Times New Roman" panose="02020603050405020304" pitchFamily="18" charset="0"/>
              </a:rPr>
              <a:t>Answer your questions</a:t>
            </a:r>
          </a:p>
          <a:p>
            <a:r>
              <a:rPr lang="en-US" sz="2000" dirty="0">
                <a:latin typeface="Times New Roman" panose="02020603050405020304" pitchFamily="18" charset="0"/>
                <a:cs typeface="Times New Roman" panose="02020603050405020304" pitchFamily="18" charset="0"/>
              </a:rPr>
              <a:t>Help you understand your service options</a:t>
            </a:r>
          </a:p>
          <a:p>
            <a:r>
              <a:rPr lang="en-US" sz="2000" dirty="0">
                <a:latin typeface="Times New Roman" panose="02020603050405020304" pitchFamily="18" charset="0"/>
                <a:cs typeface="Times New Roman" panose="02020603050405020304" pitchFamily="18" charset="0"/>
              </a:rPr>
              <a:t>Help you access needs-based services and supports in your community</a:t>
            </a:r>
          </a:p>
          <a:p>
            <a:r>
              <a:rPr lang="en-US" sz="2000" dirty="0">
                <a:latin typeface="Times New Roman" panose="02020603050405020304" pitchFamily="18" charset="0"/>
                <a:cs typeface="Times New Roman" panose="02020603050405020304" pitchFamily="18" charset="0"/>
              </a:rPr>
              <a:t>Creating an AccessOAP account</a:t>
            </a:r>
          </a:p>
          <a:p>
            <a:pPr marL="0" indent="0">
              <a:buNone/>
            </a:pPr>
            <a:r>
              <a:rPr lang="en-US" sz="2000" dirty="0">
                <a:latin typeface="Times New Roman" panose="02020603050405020304" pitchFamily="18" charset="0"/>
                <a:cs typeface="Times New Roman" panose="02020603050405020304" pitchFamily="18" charset="0"/>
              </a:rPr>
              <a:t>If you are new to the OAP, please create an AccessOAP account to register for the program and get support.</a:t>
            </a:r>
            <a:endParaRPr lang="en-CA" sz="2000" dirty="0">
              <a:latin typeface="Times New Roman" panose="02020603050405020304" pitchFamily="18" charset="0"/>
              <a:cs typeface="Times New Roman" panose="02020603050405020304" pitchFamily="18" charset="0"/>
            </a:endParaRPr>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3" name="Slide Number Placeholder 2">
            <a:extLst>
              <a:ext uri="{FF2B5EF4-FFF2-40B4-BE49-F238E27FC236}">
                <a16:creationId xmlns:a16="http://schemas.microsoft.com/office/drawing/2014/main" id="{EA2D8728-1095-49C2-8838-1B72F342B4B2}"/>
              </a:ext>
            </a:extLst>
          </p:cNvPr>
          <p:cNvSpPr>
            <a:spLocks noGrp="1"/>
          </p:cNvSpPr>
          <p:nvPr>
            <p:ph type="sldNum" sz="quarter" idx="12"/>
          </p:nvPr>
        </p:nvSpPr>
        <p:spPr/>
        <p:txBody>
          <a:bodyPr/>
          <a:lstStyle/>
          <a:p>
            <a:fld id="{23F86081-06D6-47FF-82D7-32BFC209DA72}" type="slidenum">
              <a:rPr lang="en-CA" smtClean="0"/>
              <a:t>16</a:t>
            </a:fld>
            <a:endParaRPr lang="en-CA" dirty="0"/>
          </a:p>
        </p:txBody>
      </p:sp>
    </p:spTree>
    <p:extLst>
      <p:ext uri="{BB962C8B-B14F-4D97-AF65-F5344CB8AC3E}">
        <p14:creationId xmlns:p14="http://schemas.microsoft.com/office/powerpoint/2010/main" val="215955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CD90E-E6BF-48B7-B7DD-19C634E91E5D}"/>
              </a:ext>
            </a:extLst>
          </p:cNvPr>
          <p:cNvSpPr>
            <a:spLocks noGrp="1"/>
          </p:cNvSpPr>
          <p:nvPr>
            <p:ph type="title"/>
          </p:nvPr>
        </p:nvSpPr>
        <p:spPr>
          <a:xfrm>
            <a:off x="838200" y="365125"/>
            <a:ext cx="10515600" cy="534527"/>
          </a:xfrm>
        </p:spPr>
        <p:txBody>
          <a:bodyPr>
            <a:normAutofit fontScale="90000"/>
          </a:bodyPr>
          <a:lstStyle/>
          <a:p>
            <a:r>
              <a:rPr lang="en-US" sz="2700" b="1" dirty="0">
                <a:latin typeface="Times New Roman" panose="02020603050405020304" pitchFamily="18" charset="0"/>
                <a:cs typeface="Times New Roman" panose="02020603050405020304" pitchFamily="18" charset="0"/>
              </a:rPr>
              <a:t>ONTARIO AUTISM PROGRAM </a:t>
            </a:r>
            <a:r>
              <a:rPr lang="en-US" dirty="0"/>
              <a:t>						</a:t>
            </a:r>
            <a:r>
              <a:rPr lang="en-US" sz="2000" dirty="0">
                <a:latin typeface="Times New Roman" panose="02020603050405020304" pitchFamily="18" charset="0"/>
                <a:cs typeface="Times New Roman" panose="02020603050405020304" pitchFamily="18" charset="0"/>
              </a:rPr>
              <a:t>Page 2</a:t>
            </a:r>
          </a:p>
        </p:txBody>
      </p:sp>
      <p:sp>
        <p:nvSpPr>
          <p:cNvPr id="4" name="Slide Number Placeholder 3">
            <a:extLst>
              <a:ext uri="{FF2B5EF4-FFF2-40B4-BE49-F238E27FC236}">
                <a16:creationId xmlns:a16="http://schemas.microsoft.com/office/drawing/2014/main" id="{6CD2027D-8613-4095-86D8-8D18978A1DD1}"/>
              </a:ext>
            </a:extLst>
          </p:cNvPr>
          <p:cNvSpPr>
            <a:spLocks noGrp="1"/>
          </p:cNvSpPr>
          <p:nvPr>
            <p:ph type="sldNum" sz="quarter" idx="12"/>
          </p:nvPr>
        </p:nvSpPr>
        <p:spPr/>
        <p:txBody>
          <a:bodyPr/>
          <a:lstStyle/>
          <a:p>
            <a:fld id="{23F86081-06D6-47FF-82D7-32BFC209DA72}" type="slidenum">
              <a:rPr lang="en-CA" smtClean="0"/>
              <a:t>17</a:t>
            </a:fld>
            <a:endParaRPr lang="en-CA" dirty="0"/>
          </a:p>
        </p:txBody>
      </p:sp>
      <p:sp>
        <p:nvSpPr>
          <p:cNvPr id="6" name="Content Placeholder 5">
            <a:extLst>
              <a:ext uri="{FF2B5EF4-FFF2-40B4-BE49-F238E27FC236}">
                <a16:creationId xmlns:a16="http://schemas.microsoft.com/office/drawing/2014/main" id="{F43037A2-6A0F-41AB-3B81-72F14EE2E959}"/>
              </a:ext>
            </a:extLst>
          </p:cNvPr>
          <p:cNvSpPr>
            <a:spLocks noGrp="1"/>
          </p:cNvSpPr>
          <p:nvPr>
            <p:ph idx="1"/>
          </p:nvPr>
        </p:nvSpPr>
        <p:spPr>
          <a:xfrm>
            <a:off x="838200" y="1378226"/>
            <a:ext cx="10515600" cy="4798737"/>
          </a:xfrm>
        </p:spPr>
        <p:txBody>
          <a:bodyPr>
            <a:normAutofit/>
          </a:bodyPr>
          <a:lstStyle/>
          <a:p>
            <a:pPr marL="0" indent="0">
              <a:buNone/>
            </a:pPr>
            <a:r>
              <a:rPr lang="en-US" sz="1600" b="1" dirty="0">
                <a:latin typeface="Times New Roman" panose="02020603050405020304" pitchFamily="18" charset="0"/>
                <a:cs typeface="Times New Roman" panose="02020603050405020304" pitchFamily="18" charset="0"/>
              </a:rPr>
              <a:t>Eligibility</a:t>
            </a:r>
          </a:p>
          <a:p>
            <a:pPr marL="0" indent="0">
              <a:buNone/>
            </a:pPr>
            <a:r>
              <a:rPr lang="en-US" sz="1500" dirty="0">
                <a:latin typeface="Times New Roman" panose="02020603050405020304" pitchFamily="18" charset="0"/>
                <a:cs typeface="Times New Roman" panose="02020603050405020304" pitchFamily="18" charset="0"/>
              </a:rPr>
              <a:t>To register for the Ontario Autism Program, your child must:</a:t>
            </a:r>
          </a:p>
          <a:p>
            <a:r>
              <a:rPr lang="en-US" sz="1500" dirty="0">
                <a:latin typeface="Times New Roman" panose="02020603050405020304" pitchFamily="18" charset="0"/>
                <a:cs typeface="Times New Roman" panose="02020603050405020304" pitchFamily="18" charset="0"/>
              </a:rPr>
              <a:t>Be under age 18</a:t>
            </a:r>
          </a:p>
          <a:p>
            <a:r>
              <a:rPr lang="en-US" sz="1500" dirty="0">
                <a:latin typeface="Times New Roman" panose="02020603050405020304" pitchFamily="18" charset="0"/>
                <a:cs typeface="Times New Roman" panose="02020603050405020304" pitchFamily="18" charset="0"/>
              </a:rPr>
              <a:t>Currently live in Ontario</a:t>
            </a:r>
          </a:p>
          <a:p>
            <a:r>
              <a:rPr lang="en-US" sz="1500" dirty="0">
                <a:latin typeface="Times New Roman" panose="02020603050405020304" pitchFamily="18" charset="0"/>
                <a:cs typeface="Times New Roman" panose="02020603050405020304" pitchFamily="18" charset="0"/>
              </a:rPr>
              <a:t>Have a written diagnosis of autism from a qualified professional</a:t>
            </a:r>
          </a:p>
          <a:p>
            <a:r>
              <a:rPr lang="en-US" sz="1500" dirty="0">
                <a:latin typeface="Times New Roman" panose="02020603050405020304" pitchFamily="18" charset="0"/>
                <a:cs typeface="Times New Roman" panose="02020603050405020304" pitchFamily="18" charset="0"/>
              </a:rPr>
              <a:t>Your child’s written diagnosis must include:</a:t>
            </a:r>
          </a:p>
          <a:p>
            <a:r>
              <a:rPr lang="en-US" sz="1500" dirty="0">
                <a:latin typeface="Times New Roman" panose="02020603050405020304" pitchFamily="18" charset="0"/>
                <a:cs typeface="Times New Roman" panose="02020603050405020304" pitchFamily="18" charset="0"/>
              </a:rPr>
              <a:t>Your child’s full name and date of birth</a:t>
            </a:r>
          </a:p>
          <a:p>
            <a:r>
              <a:rPr lang="en-US" sz="1500" dirty="0">
                <a:latin typeface="Times New Roman" panose="02020603050405020304" pitchFamily="18" charset="0"/>
                <a:cs typeface="Times New Roman" panose="02020603050405020304" pitchFamily="18" charset="0"/>
              </a:rPr>
              <a:t>The date of your child’s assessment</a:t>
            </a:r>
          </a:p>
          <a:p>
            <a:r>
              <a:rPr lang="en-US" sz="1500" dirty="0">
                <a:latin typeface="Times New Roman" panose="02020603050405020304" pitchFamily="18" charset="0"/>
                <a:cs typeface="Times New Roman" panose="02020603050405020304" pitchFamily="18" charset="0"/>
              </a:rPr>
              <a:t>A statement indicating that the child meets the diagnostic criteria for autism spectrum disorder</a:t>
            </a:r>
          </a:p>
          <a:p>
            <a:r>
              <a:rPr lang="en-US" sz="1500" dirty="0">
                <a:latin typeface="Times New Roman" panose="02020603050405020304" pitchFamily="18" charset="0"/>
                <a:cs typeface="Times New Roman" panose="02020603050405020304" pitchFamily="18" charset="0"/>
              </a:rPr>
              <a:t>The qualified professional’s name and credentials</a:t>
            </a:r>
          </a:p>
        </p:txBody>
      </p:sp>
    </p:spTree>
    <p:extLst>
      <p:ext uri="{BB962C8B-B14F-4D97-AF65-F5344CB8AC3E}">
        <p14:creationId xmlns:p14="http://schemas.microsoft.com/office/powerpoint/2010/main" val="126958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125FF-A700-41BB-425F-83DAA4ECB2B5}"/>
              </a:ext>
            </a:extLst>
          </p:cNvPr>
          <p:cNvSpPr>
            <a:spLocks noGrp="1"/>
          </p:cNvSpPr>
          <p:nvPr>
            <p:ph type="title"/>
          </p:nvPr>
        </p:nvSpPr>
        <p:spPr>
          <a:xfrm>
            <a:off x="838200" y="365125"/>
            <a:ext cx="10515600" cy="973345"/>
          </a:xfrm>
        </p:spPr>
        <p:txBody>
          <a:bodyPr>
            <a:normAutofit/>
          </a:bodyPr>
          <a:lstStyle/>
          <a:p>
            <a:r>
              <a:rPr lang="en-US" sz="2400" b="1" dirty="0">
                <a:latin typeface="Times New Roman" panose="02020603050405020304" pitchFamily="18" charset="0"/>
                <a:cs typeface="Times New Roman" panose="02020603050405020304" pitchFamily="18" charset="0"/>
              </a:rPr>
              <a:t>ONTARIO AUTISM PROGRAM           </a:t>
            </a:r>
            <a:r>
              <a:rPr lang="en-US" sz="2400" dirty="0">
                <a:latin typeface="Times New Roman" panose="02020603050405020304" pitchFamily="18" charset="0"/>
                <a:cs typeface="Times New Roman" panose="02020603050405020304" pitchFamily="18" charset="0"/>
              </a:rPr>
              <a:t>				Page 3</a:t>
            </a:r>
          </a:p>
        </p:txBody>
      </p:sp>
      <p:sp>
        <p:nvSpPr>
          <p:cNvPr id="3" name="Content Placeholder 2">
            <a:extLst>
              <a:ext uri="{FF2B5EF4-FFF2-40B4-BE49-F238E27FC236}">
                <a16:creationId xmlns:a16="http://schemas.microsoft.com/office/drawing/2014/main" id="{3376456B-2A98-41FA-A327-E23E80283D90}"/>
              </a:ext>
            </a:extLst>
          </p:cNvPr>
          <p:cNvSpPr>
            <a:spLocks noGrp="1"/>
          </p:cNvSpPr>
          <p:nvPr>
            <p:ph idx="1"/>
          </p:nvPr>
        </p:nvSpPr>
        <p:spPr>
          <a:xfrm>
            <a:off x="838200" y="1338470"/>
            <a:ext cx="10515600" cy="4798736"/>
          </a:xfrm>
        </p:spPr>
        <p:txBody>
          <a:bodyPr>
            <a:normAutofit fontScale="25000" lnSpcReduction="20000"/>
          </a:bodyPr>
          <a:lstStyle/>
          <a:p>
            <a:pPr marL="0" indent="0">
              <a:buNone/>
            </a:pPr>
            <a:r>
              <a:rPr lang="en-US" sz="1400" dirty="0">
                <a:latin typeface="Times New Roman" panose="02020603050405020304" pitchFamily="18" charset="0"/>
                <a:cs typeface="Times New Roman" panose="02020603050405020304" pitchFamily="18" charset="0"/>
              </a:rPr>
              <a:t>I</a:t>
            </a:r>
          </a:p>
          <a:p>
            <a:pPr marL="0" indent="0">
              <a:buNone/>
            </a:pPr>
            <a:r>
              <a:rPr lang="en-US" sz="6400" b="1" dirty="0">
                <a:latin typeface="Times New Roman" panose="02020603050405020304" pitchFamily="18" charset="0"/>
                <a:cs typeface="Times New Roman" panose="02020603050405020304" pitchFamily="18" charset="0"/>
              </a:rPr>
              <a:t>Interim One-Time Funding</a:t>
            </a:r>
          </a:p>
          <a:p>
            <a:pPr marL="0" indent="0">
              <a:buNone/>
            </a:pPr>
            <a:r>
              <a:rPr lang="en-US" sz="6600" dirty="0">
                <a:latin typeface="Times New Roman" panose="02020603050405020304" pitchFamily="18" charset="0"/>
                <a:cs typeface="Times New Roman" panose="02020603050405020304" pitchFamily="18" charset="0"/>
                <a:hlinkClick r:id="rId2"/>
              </a:rPr>
              <a:t>https://www.ontario.ca/page/ontario-autism-program#section-0</a:t>
            </a:r>
            <a:endParaRPr lang="en-US" sz="6600" dirty="0">
              <a:latin typeface="Times New Roman" panose="02020603050405020304" pitchFamily="18" charset="0"/>
              <a:cs typeface="Times New Roman" panose="02020603050405020304" pitchFamily="18" charset="0"/>
            </a:endParaRPr>
          </a:p>
          <a:p>
            <a:pPr marL="0" indent="0">
              <a:buNone/>
            </a:pPr>
            <a:endParaRPr lang="en-US" sz="6400" b="1" dirty="0">
              <a:latin typeface="Times New Roman" panose="02020603050405020304" pitchFamily="18" charset="0"/>
              <a:cs typeface="Times New Roman" panose="02020603050405020304" pitchFamily="18" charset="0"/>
            </a:endParaRPr>
          </a:p>
          <a:p>
            <a:pPr lvl="1"/>
            <a:r>
              <a:rPr lang="en-US" sz="5600" dirty="0">
                <a:latin typeface="Times New Roman" panose="02020603050405020304" pitchFamily="18" charset="0"/>
                <a:cs typeface="Times New Roman" panose="02020603050405020304" pitchFamily="18" charset="0"/>
              </a:rPr>
              <a:t>Learn about interim one-time funding for children and youth who registered in the Ontario Autism Program before April 2021, including eligibility, how to apply and how to report expenses.</a:t>
            </a:r>
          </a:p>
          <a:p>
            <a:pPr marL="0" indent="0">
              <a:buNone/>
            </a:pPr>
            <a:r>
              <a:rPr lang="en-US" sz="6400" b="1" dirty="0">
                <a:latin typeface="Times New Roman" panose="02020603050405020304" pitchFamily="18" charset="0"/>
                <a:cs typeface="Times New Roman" panose="02020603050405020304" pitchFamily="18" charset="0"/>
              </a:rPr>
              <a:t>Overview</a:t>
            </a:r>
          </a:p>
          <a:p>
            <a:pPr lvl="1">
              <a:lnSpc>
                <a:spcPct val="120000"/>
              </a:lnSpc>
            </a:pPr>
            <a:r>
              <a:rPr lang="en-US" sz="5600" dirty="0">
                <a:latin typeface="Times New Roman" panose="02020603050405020304" pitchFamily="18" charset="0"/>
                <a:cs typeface="Times New Roman" panose="02020603050405020304" pitchFamily="18" charset="0"/>
              </a:rPr>
              <a:t>Children and youth who registered in the Ontario Autism Program before April 2021 might be eligible for interim one-time funding.</a:t>
            </a:r>
          </a:p>
          <a:p>
            <a:pPr lvl="1">
              <a:lnSpc>
                <a:spcPct val="120000"/>
              </a:lnSpc>
            </a:pPr>
            <a:r>
              <a:rPr lang="en-US" sz="5600" dirty="0">
                <a:latin typeface="Times New Roman" panose="02020603050405020304" pitchFamily="18" charset="0"/>
                <a:cs typeface="Times New Roman" panose="02020603050405020304" pitchFamily="18" charset="0"/>
              </a:rPr>
              <a:t>All eligible families who submitted their registration form and supporting documentation by March 31, 2021, will receive funding to purchase eligible services and supports.</a:t>
            </a:r>
          </a:p>
          <a:p>
            <a:pPr lvl="1">
              <a:lnSpc>
                <a:spcPct val="120000"/>
              </a:lnSpc>
            </a:pPr>
            <a:r>
              <a:rPr lang="en-US" sz="5600" dirty="0">
                <a:latin typeface="Times New Roman" panose="02020603050405020304" pitchFamily="18" charset="0"/>
                <a:cs typeface="Times New Roman" panose="02020603050405020304" pitchFamily="18" charset="0"/>
              </a:rPr>
              <a:t>The amount you are eligible to receive is based on your child or youth’s age as of April 1, 2023:</a:t>
            </a:r>
          </a:p>
          <a:p>
            <a:pPr lvl="1"/>
            <a:r>
              <a:rPr lang="en-US" sz="5600" dirty="0">
                <a:latin typeface="Times New Roman" panose="02020603050405020304" pitchFamily="18" charset="0"/>
                <a:cs typeface="Times New Roman" panose="02020603050405020304" pitchFamily="18" charset="0"/>
              </a:rPr>
              <a:t>$22,000 for a child under the age of 6</a:t>
            </a:r>
          </a:p>
          <a:p>
            <a:pPr lvl="1"/>
            <a:r>
              <a:rPr lang="en-US" sz="5600" dirty="0">
                <a:latin typeface="Times New Roman" panose="02020603050405020304" pitchFamily="18" charset="0"/>
                <a:cs typeface="Times New Roman" panose="02020603050405020304" pitchFamily="18" charset="0"/>
              </a:rPr>
              <a:t>$5,500 for a child or youth aged 6 – 17</a:t>
            </a:r>
          </a:p>
          <a:p>
            <a:pPr lvl="1"/>
            <a:r>
              <a:rPr lang="en-US" sz="5600" dirty="0">
                <a:latin typeface="Times New Roman" panose="02020603050405020304" pitchFamily="18" charset="0"/>
                <a:cs typeface="Times New Roman" panose="02020603050405020304" pitchFamily="18" charset="0"/>
              </a:rPr>
              <a:t>If you received an invitation to apply for interim one-time funding and you apply within the 90-day window in the letter, we will honour the funding determination date in the letter.</a:t>
            </a:r>
          </a:p>
          <a:p>
            <a:pPr lvl="1"/>
            <a:r>
              <a:rPr lang="en-US" sz="5600" dirty="0">
                <a:latin typeface="Times New Roman" panose="02020603050405020304" pitchFamily="18" charset="0"/>
                <a:cs typeface="Times New Roman" panose="02020603050405020304" pitchFamily="18" charset="0"/>
              </a:rPr>
              <a:t>Each eligible child and youth can also renew their funding once. You cannot get more than two interim one-time funding payments.</a:t>
            </a:r>
          </a:p>
          <a:p>
            <a:pPr lvl="1"/>
            <a:r>
              <a:rPr lang="en-US" sz="5600" dirty="0">
                <a:latin typeface="Times New Roman" panose="02020603050405020304" pitchFamily="18" charset="0"/>
                <a:cs typeface="Times New Roman" panose="02020603050405020304" pitchFamily="18" charset="0"/>
              </a:rPr>
              <a:t>Accepting this funding will not impact your eligibility for the needs-based program. Your child or youth will enter core clinical </a:t>
            </a:r>
            <a:r>
              <a:rPr lang="en-US" sz="5600" b="1" dirty="0">
                <a:latin typeface="Times New Roman" panose="02020603050405020304" pitchFamily="18" charset="0"/>
                <a:cs typeface="Times New Roman" panose="02020603050405020304" pitchFamily="18" charset="0"/>
              </a:rPr>
              <a:t>services in the order that they registered for the Ontario Autism Program.</a:t>
            </a:r>
          </a:p>
        </p:txBody>
      </p:sp>
      <p:sp>
        <p:nvSpPr>
          <p:cNvPr id="4" name="Slide Number Placeholder 3">
            <a:extLst>
              <a:ext uri="{FF2B5EF4-FFF2-40B4-BE49-F238E27FC236}">
                <a16:creationId xmlns:a16="http://schemas.microsoft.com/office/drawing/2014/main" id="{3FD959A7-C9F7-A960-9C0D-DE2BD814AA4E}"/>
              </a:ext>
            </a:extLst>
          </p:cNvPr>
          <p:cNvSpPr>
            <a:spLocks noGrp="1"/>
          </p:cNvSpPr>
          <p:nvPr>
            <p:ph type="sldNum" sz="quarter" idx="12"/>
          </p:nvPr>
        </p:nvSpPr>
        <p:spPr/>
        <p:txBody>
          <a:bodyPr/>
          <a:lstStyle/>
          <a:p>
            <a:fld id="{23F86081-06D6-47FF-82D7-32BFC209DA72}" type="slidenum">
              <a:rPr lang="en-CA" smtClean="0"/>
              <a:t>18</a:t>
            </a:fld>
            <a:endParaRPr lang="en-CA" dirty="0"/>
          </a:p>
        </p:txBody>
      </p:sp>
    </p:spTree>
    <p:extLst>
      <p:ext uri="{BB962C8B-B14F-4D97-AF65-F5344CB8AC3E}">
        <p14:creationId xmlns:p14="http://schemas.microsoft.com/office/powerpoint/2010/main" val="3212829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143EB-BBB9-7757-C472-3739D8520460}"/>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ONTARIO AUTISM PROGRAM 					Page 4</a:t>
            </a:r>
          </a:p>
        </p:txBody>
      </p:sp>
      <p:sp>
        <p:nvSpPr>
          <p:cNvPr id="3" name="Content Placeholder 2">
            <a:extLst>
              <a:ext uri="{FF2B5EF4-FFF2-40B4-BE49-F238E27FC236}">
                <a16:creationId xmlns:a16="http://schemas.microsoft.com/office/drawing/2014/main" id="{744CAC26-CFE0-E150-C1CA-158247B403DC}"/>
              </a:ext>
            </a:extLst>
          </p:cNvPr>
          <p:cNvSpPr>
            <a:spLocks noGrp="1"/>
          </p:cNvSpPr>
          <p:nvPr>
            <p:ph idx="1"/>
          </p:nvPr>
        </p:nvSpPr>
        <p:spPr/>
        <p:txBody>
          <a:bodyPr>
            <a:normAutofit/>
          </a:bodyPr>
          <a:lstStyle/>
          <a:p>
            <a:pPr marL="0" indent="0">
              <a:buNone/>
            </a:pPr>
            <a:r>
              <a:rPr lang="en-US" sz="1600" b="1" dirty="0">
                <a:latin typeface="Times New Roman" panose="02020603050405020304" pitchFamily="18" charset="0"/>
                <a:cs typeface="Times New Roman" panose="02020603050405020304" pitchFamily="18" charset="0"/>
              </a:rPr>
              <a:t>Childhood Budgets</a:t>
            </a:r>
          </a:p>
          <a:p>
            <a:pPr marL="0" indent="0">
              <a:buNone/>
            </a:pPr>
            <a:r>
              <a:rPr lang="en-US" sz="1400" b="1" dirty="0">
                <a:latin typeface="Times New Roman" panose="02020603050405020304" pitchFamily="18" charset="0"/>
                <a:cs typeface="Times New Roman" panose="02020603050405020304" pitchFamily="18" charset="0"/>
              </a:rPr>
              <a:t>Update</a:t>
            </a:r>
          </a:p>
          <a:p>
            <a:pPr marL="0" indent="0">
              <a:buNone/>
            </a:pPr>
            <a:r>
              <a:rPr lang="en-US" sz="1400" dirty="0">
                <a:latin typeface="Times New Roman" panose="02020603050405020304" pitchFamily="18" charset="0"/>
                <a:cs typeface="Times New Roman" panose="02020603050405020304" pitchFamily="18" charset="0"/>
              </a:rPr>
              <a:t>As of July 1, 2022, additional funding is available to children and youth:</a:t>
            </a:r>
          </a:p>
          <a:p>
            <a:r>
              <a:rPr lang="en-US" sz="1400" dirty="0">
                <a:latin typeface="Times New Roman" panose="02020603050405020304" pitchFamily="18" charset="0"/>
                <a:cs typeface="Times New Roman" panose="02020603050405020304" pitchFamily="18" charset="0"/>
              </a:rPr>
              <a:t>Who have a current funding agreement for childhood budgets and interim one-time funding</a:t>
            </a:r>
          </a:p>
          <a:p>
            <a:r>
              <a:rPr lang="en-US" sz="1400" dirty="0">
                <a:latin typeface="Times New Roman" panose="02020603050405020304" pitchFamily="18" charset="0"/>
                <a:cs typeface="Times New Roman" panose="02020603050405020304" pitchFamily="18" charset="0"/>
              </a:rPr>
              <a:t>enter a new funding agreement for childhood budgets and interim one-time funding</a:t>
            </a:r>
          </a:p>
          <a:p>
            <a:r>
              <a:rPr lang="en-US" sz="1400" dirty="0">
                <a:latin typeface="Times New Roman" panose="02020603050405020304" pitchFamily="18" charset="0"/>
                <a:cs typeface="Times New Roman" panose="02020603050405020304" pitchFamily="18" charset="0"/>
              </a:rPr>
              <a:t>We are providing this additional funding to support the Personal Support Workers and Direct Support Workers Permanent Compensation Enhancement Program.</a:t>
            </a:r>
          </a:p>
          <a:p>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Purchasing autism services with a childhood budget</a:t>
            </a:r>
          </a:p>
          <a:p>
            <a:r>
              <a:rPr lang="en-US" sz="1400" dirty="0">
                <a:latin typeface="Times New Roman" panose="02020603050405020304" pitchFamily="18" charset="0"/>
                <a:cs typeface="Times New Roman" panose="02020603050405020304" pitchFamily="18" charset="0"/>
              </a:rPr>
              <a:t>Families received their childhood budget funding within four weeks of the ministry reviewing their completed applications and documentation.</a:t>
            </a:r>
          </a:p>
          <a:p>
            <a:r>
              <a:rPr lang="en-US" sz="1400" dirty="0">
                <a:latin typeface="Times New Roman" panose="02020603050405020304" pitchFamily="18" charset="0"/>
                <a:cs typeface="Times New Roman" panose="02020603050405020304" pitchFamily="18" charset="0"/>
              </a:rPr>
              <a:t>Soon after we sent your childhood budget funding, we also mailed you a package with more details about:</a:t>
            </a:r>
          </a:p>
          <a:p>
            <a:r>
              <a:rPr lang="en-US" sz="1400" dirty="0">
                <a:latin typeface="Times New Roman" panose="02020603050405020304" pitchFamily="18" charset="0"/>
                <a:cs typeface="Times New Roman" panose="02020603050405020304" pitchFamily="18" charset="0"/>
              </a:rPr>
              <a:t>Once you received your funding, you could start purchasing eligible Ontario Autism Program services. Services or supports purchased before you received your cheque cannot be covered by your childhood budget</a:t>
            </a:r>
            <a:endParaRPr lang="en-US" sz="1400" b="1"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87FEC84-4A76-B036-94A2-3DEF62DD5294}"/>
              </a:ext>
            </a:extLst>
          </p:cNvPr>
          <p:cNvSpPr>
            <a:spLocks noGrp="1"/>
          </p:cNvSpPr>
          <p:nvPr>
            <p:ph type="sldNum" sz="quarter" idx="12"/>
          </p:nvPr>
        </p:nvSpPr>
        <p:spPr/>
        <p:txBody>
          <a:bodyPr/>
          <a:lstStyle/>
          <a:p>
            <a:fld id="{23F86081-06D6-47FF-82D7-32BFC209DA72}" type="slidenum">
              <a:rPr lang="en-CA" smtClean="0"/>
              <a:t>19</a:t>
            </a:fld>
            <a:endParaRPr lang="en-CA" dirty="0"/>
          </a:p>
        </p:txBody>
      </p:sp>
    </p:spTree>
    <p:extLst>
      <p:ext uri="{BB962C8B-B14F-4D97-AF65-F5344CB8AC3E}">
        <p14:creationId xmlns:p14="http://schemas.microsoft.com/office/powerpoint/2010/main" val="198746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0771CA-43DA-48E9-88D2-63CF73D2982D}"/>
              </a:ext>
            </a:extLst>
          </p:cNvPr>
          <p:cNvSpPr>
            <a:spLocks noGrp="1"/>
          </p:cNvSpPr>
          <p:nvPr>
            <p:ph type="title"/>
          </p:nvPr>
        </p:nvSpPr>
        <p:spPr/>
        <p:txBody>
          <a:bodyPr>
            <a:normAutofit/>
          </a:bodyPr>
          <a:lstStyle/>
          <a:p>
            <a:pPr algn="ctr"/>
            <a:r>
              <a:rPr lang="en-US" sz="2800" dirty="0"/>
              <a:t>DISABILTY SUPPORTS IN ONTARIO</a:t>
            </a:r>
            <a:endParaRPr lang="en-CA" sz="2800" dirty="0"/>
          </a:p>
        </p:txBody>
      </p:sp>
      <p:sp>
        <p:nvSpPr>
          <p:cNvPr id="4" name="Content Placeholder 3">
            <a:extLst>
              <a:ext uri="{FF2B5EF4-FFF2-40B4-BE49-F238E27FC236}">
                <a16:creationId xmlns:a16="http://schemas.microsoft.com/office/drawing/2014/main" id="{E9C40E44-2055-44C4-8F4B-CB0718CAB3F9}"/>
              </a:ext>
            </a:extLst>
          </p:cNvPr>
          <p:cNvSpPr>
            <a:spLocks noGrp="1"/>
          </p:cNvSpPr>
          <p:nvPr>
            <p:ph idx="1"/>
          </p:nvPr>
        </p:nvSpPr>
        <p:spPr/>
        <p:txBody>
          <a:bodyPr/>
          <a:lstStyle/>
          <a:p>
            <a:pPr marL="0" indent="0">
              <a:buNone/>
            </a:pPr>
            <a:r>
              <a:rPr lang="en-US" dirty="0"/>
              <a:t>Federal Programs </a:t>
            </a:r>
          </a:p>
          <a:p>
            <a:pPr lvl="1"/>
            <a:r>
              <a:rPr lang="en-US" sz="1800" dirty="0">
                <a:latin typeface="Times New Roman" panose="02020603050405020304" pitchFamily="18" charset="0"/>
                <a:cs typeface="Times New Roman" panose="02020603050405020304" pitchFamily="18" charset="0"/>
              </a:rPr>
              <a:t>Registered Disability Savings Plan (RDSP)</a:t>
            </a:r>
          </a:p>
          <a:p>
            <a:pPr lvl="1"/>
            <a:r>
              <a:rPr lang="en-US" sz="1800" dirty="0">
                <a:latin typeface="Times New Roman" panose="02020603050405020304" pitchFamily="18" charset="0"/>
                <a:cs typeface="Times New Roman" panose="02020603050405020304" pitchFamily="18" charset="0"/>
              </a:rPr>
              <a:t>Disability Tax Credit (T2201)</a:t>
            </a:r>
          </a:p>
          <a:p>
            <a:pPr lvl="1"/>
            <a:r>
              <a:rPr lang="en-US" sz="1800" dirty="0">
                <a:latin typeface="Times New Roman" panose="02020603050405020304" pitchFamily="18" charset="0"/>
                <a:cs typeface="Times New Roman" panose="02020603050405020304" pitchFamily="18" charset="0"/>
              </a:rPr>
              <a:t>Child Disability Benefit (Monthly)</a:t>
            </a:r>
          </a:p>
          <a:p>
            <a:pPr lvl="1"/>
            <a:r>
              <a:rPr lang="en-US" sz="1800" dirty="0">
                <a:latin typeface="Times New Roman" panose="02020603050405020304" pitchFamily="18" charset="0"/>
                <a:cs typeface="Times New Roman" panose="02020603050405020304" pitchFamily="18" charset="0"/>
              </a:rPr>
              <a:t>Canadian Housing Mortgage Corp. (CHMC) </a:t>
            </a:r>
          </a:p>
          <a:p>
            <a:pPr lvl="1"/>
            <a:r>
              <a:rPr lang="en-US" sz="1800" dirty="0">
                <a:latin typeface="Times New Roman" panose="02020603050405020304" pitchFamily="18" charset="0"/>
                <a:cs typeface="Times New Roman" panose="02020603050405020304" pitchFamily="18" charset="0"/>
              </a:rPr>
              <a:t>CRA Medical Expenses </a:t>
            </a:r>
          </a:p>
          <a:p>
            <a:pPr lvl="1"/>
            <a:r>
              <a:rPr lang="en-US" sz="1800" dirty="0">
                <a:latin typeface="Times New Roman" panose="02020603050405020304" pitchFamily="18" charset="0"/>
                <a:cs typeface="Times New Roman" panose="02020603050405020304" pitchFamily="18" charset="0"/>
              </a:rPr>
              <a:t>CRA Caregiver Tax Credit </a:t>
            </a:r>
          </a:p>
          <a:p>
            <a:pPr lvl="1"/>
            <a:r>
              <a:rPr lang="en-CA" sz="1800" dirty="0">
                <a:latin typeface="Times New Roman" panose="02020603050405020304" pitchFamily="18" charset="0"/>
                <a:cs typeface="Times New Roman" panose="02020603050405020304" pitchFamily="18" charset="0"/>
              </a:rPr>
              <a:t> Disability Supports Deduction. Individuals who have an impairment in physical or mental functions and have paid for certain medical expenses can, under certain conditions, claim the disability supports deduction.</a:t>
            </a:r>
          </a:p>
          <a:p>
            <a:pPr lvl="1"/>
            <a:r>
              <a:rPr lang="en-US" sz="1800" dirty="0">
                <a:latin typeface="Times New Roman" panose="02020603050405020304" pitchFamily="18" charset="0"/>
                <a:cs typeface="Times New Roman" panose="02020603050405020304" pitchFamily="18" charset="0"/>
              </a:rPr>
              <a:t>C</a:t>
            </a:r>
            <a:r>
              <a:rPr lang="en-CA" sz="1800" dirty="0">
                <a:latin typeface="Times New Roman" panose="02020603050405020304" pitchFamily="18" charset="0"/>
                <a:cs typeface="Times New Roman" panose="02020603050405020304" pitchFamily="18" charset="0"/>
              </a:rPr>
              <a:t>PP Disability, Child and Survivor Benefits</a:t>
            </a:r>
            <a:endParaRPr lang="en-US" sz="1800" dirty="0">
              <a:latin typeface="Times New Roman" panose="02020603050405020304" pitchFamily="18" charset="0"/>
              <a:cs typeface="Times New Roman" panose="02020603050405020304" pitchFamily="18" charset="0"/>
            </a:endParaRPr>
          </a:p>
          <a:p>
            <a:pPr lvl="2"/>
            <a:endParaRPr lang="en-US" sz="1400" dirty="0"/>
          </a:p>
          <a:p>
            <a:pPr lvl="1"/>
            <a:endParaRPr lang="en-US" dirty="0"/>
          </a:p>
          <a:p>
            <a:pPr lvl="1"/>
            <a:endParaRPr lang="en-CA" dirty="0"/>
          </a:p>
        </p:txBody>
      </p:sp>
      <p:sp>
        <p:nvSpPr>
          <p:cNvPr id="2" name="Slide Number Placeholder 1">
            <a:extLst>
              <a:ext uri="{FF2B5EF4-FFF2-40B4-BE49-F238E27FC236}">
                <a16:creationId xmlns:a16="http://schemas.microsoft.com/office/drawing/2014/main" id="{426AB033-E22D-467B-9466-D3A81131D6F1}"/>
              </a:ext>
            </a:extLst>
          </p:cNvPr>
          <p:cNvSpPr>
            <a:spLocks noGrp="1"/>
          </p:cNvSpPr>
          <p:nvPr>
            <p:ph type="sldNum" sz="quarter" idx="12"/>
          </p:nvPr>
        </p:nvSpPr>
        <p:spPr/>
        <p:txBody>
          <a:bodyPr/>
          <a:lstStyle/>
          <a:p>
            <a:fld id="{23F86081-06D6-47FF-82D7-32BFC209DA72}" type="slidenum">
              <a:rPr lang="en-CA" smtClean="0"/>
              <a:t>2</a:t>
            </a:fld>
            <a:endParaRPr lang="en-CA" dirty="0"/>
          </a:p>
        </p:txBody>
      </p:sp>
    </p:spTree>
    <p:extLst>
      <p:ext uri="{BB962C8B-B14F-4D97-AF65-F5344CB8AC3E}">
        <p14:creationId xmlns:p14="http://schemas.microsoft.com/office/powerpoint/2010/main" val="2964999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1186-47A2-C25B-207C-8DBCA5DC0FA4}"/>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Ontario Autism Program 						Page 4</a:t>
            </a:r>
          </a:p>
        </p:txBody>
      </p:sp>
      <p:sp>
        <p:nvSpPr>
          <p:cNvPr id="3" name="Content Placeholder 2">
            <a:extLst>
              <a:ext uri="{FF2B5EF4-FFF2-40B4-BE49-F238E27FC236}">
                <a16:creationId xmlns:a16="http://schemas.microsoft.com/office/drawing/2014/main" id="{A5E8089F-103D-33C8-F44E-1BB7F7C7A8A5}"/>
              </a:ext>
            </a:extLst>
          </p:cNvPr>
          <p:cNvSpPr>
            <a:spLocks noGrp="1"/>
          </p:cNvSpPr>
          <p:nvPr>
            <p:ph idx="1"/>
          </p:nvPr>
        </p:nvSpPr>
        <p:spPr/>
        <p:txBody>
          <a:bodyPr/>
          <a:lstStyle/>
          <a:p>
            <a:pPr marL="0" indent="0">
              <a:buNone/>
            </a:pPr>
            <a:r>
              <a:rPr lang="en-US" sz="1600" b="1" dirty="0">
                <a:latin typeface="Times New Roman" panose="02020603050405020304" pitchFamily="18" charset="0"/>
                <a:cs typeface="Times New Roman" panose="02020603050405020304" pitchFamily="18" charset="0"/>
              </a:rPr>
              <a:t>Behaviour Plans</a:t>
            </a:r>
          </a:p>
          <a:p>
            <a:pPr marL="0" indent="0">
              <a:buNone/>
            </a:pPr>
            <a:r>
              <a:rPr lang="en-US" sz="1600" b="1" dirty="0">
                <a:latin typeface="Times New Roman" panose="02020603050405020304" pitchFamily="18" charset="0"/>
                <a:cs typeface="Times New Roman" panose="02020603050405020304" pitchFamily="18" charset="0"/>
              </a:rPr>
              <a:t>Overview</a:t>
            </a:r>
          </a:p>
          <a:p>
            <a:pPr marL="0" indent="0">
              <a:buNone/>
            </a:pPr>
            <a:r>
              <a:rPr lang="en-US" sz="1400" dirty="0">
                <a:latin typeface="Times New Roman" panose="02020603050405020304" pitchFamily="18" charset="0"/>
                <a:cs typeface="Times New Roman" panose="02020603050405020304" pitchFamily="18" charset="0"/>
              </a:rPr>
              <a:t>An Ontario Autism Program behaviour plan (or plan) provides a detailed description of the evidence-based behavioural services that a child or youth receives in the Ontario Autism Program (OAP).</a:t>
            </a:r>
            <a:endParaRPr lang="en-US" sz="1600" b="1"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A behaviour plan is developed through collaboration between the family, the OAP clinical supervisor and other professionals as necessary.</a:t>
            </a:r>
          </a:p>
          <a:p>
            <a:pPr marL="0" indent="0">
              <a:buNone/>
            </a:pPr>
            <a:r>
              <a:rPr lang="en-US" sz="1400" dirty="0">
                <a:latin typeface="Times New Roman" panose="02020603050405020304" pitchFamily="18" charset="0"/>
                <a:cs typeface="Times New Roman" panose="02020603050405020304" pitchFamily="18" charset="0"/>
              </a:rPr>
              <a:t>While some families may receive multiple types of service, the OAP behaviour plan focuses exclusively on the evidence-based behavioural services that the child or youth is receiving through the OAP.</a:t>
            </a:r>
            <a:endParaRPr lang="en-US" sz="1600" b="1"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Families receiving childhood budgets are not required to submit behaviour plans to receive funding. Families may continue to find it valuable to have their child’s clinical supervisor develop an individualized behavioural service plan.</a:t>
            </a:r>
          </a:p>
          <a:p>
            <a:endParaRPr lang="en-US" dirty="0"/>
          </a:p>
        </p:txBody>
      </p:sp>
      <p:sp>
        <p:nvSpPr>
          <p:cNvPr id="4" name="Slide Number Placeholder 3">
            <a:extLst>
              <a:ext uri="{FF2B5EF4-FFF2-40B4-BE49-F238E27FC236}">
                <a16:creationId xmlns:a16="http://schemas.microsoft.com/office/drawing/2014/main" id="{4FAE7896-B841-745E-6E71-986205BF4C54}"/>
              </a:ext>
            </a:extLst>
          </p:cNvPr>
          <p:cNvSpPr>
            <a:spLocks noGrp="1"/>
          </p:cNvSpPr>
          <p:nvPr>
            <p:ph type="sldNum" sz="quarter" idx="12"/>
          </p:nvPr>
        </p:nvSpPr>
        <p:spPr/>
        <p:txBody>
          <a:bodyPr/>
          <a:lstStyle/>
          <a:p>
            <a:fld id="{23F86081-06D6-47FF-82D7-32BFC209DA72}" type="slidenum">
              <a:rPr lang="en-CA" smtClean="0"/>
              <a:t>20</a:t>
            </a:fld>
            <a:endParaRPr lang="en-CA" dirty="0"/>
          </a:p>
        </p:txBody>
      </p:sp>
    </p:spTree>
    <p:extLst>
      <p:ext uri="{BB962C8B-B14F-4D97-AF65-F5344CB8AC3E}">
        <p14:creationId xmlns:p14="http://schemas.microsoft.com/office/powerpoint/2010/main" val="1632793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FBD7-690A-4C2D-B2A6-51CB6BF53572}"/>
              </a:ext>
            </a:extLst>
          </p:cNvPr>
          <p:cNvSpPr>
            <a:spLocks noGrp="1"/>
          </p:cNvSpPr>
          <p:nvPr>
            <p:ph type="title"/>
          </p:nvPr>
        </p:nvSpPr>
        <p:spPr>
          <a:xfrm>
            <a:off x="838200" y="365125"/>
            <a:ext cx="10515600" cy="734805"/>
          </a:xfrm>
        </p:spPr>
        <p:txBody>
          <a:bodyPr>
            <a:normAutofit/>
          </a:bodyPr>
          <a:lstStyle/>
          <a:p>
            <a:pPr algn="ctr"/>
            <a:r>
              <a:rPr lang="en-US" sz="2400" b="1" dirty="0">
                <a:latin typeface="Times New Roman" panose="02020603050405020304" pitchFamily="18" charset="0"/>
                <a:cs typeface="Times New Roman" panose="02020603050405020304" pitchFamily="18" charset="0"/>
              </a:rPr>
              <a:t>ODSP ONTARIO DISABILTY SUPPORT PROGRAM </a:t>
            </a:r>
            <a:endParaRPr lang="en-CA"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57A7261-F4CA-4507-A938-6EA738DB260C}"/>
              </a:ext>
            </a:extLst>
          </p:cNvPr>
          <p:cNvSpPr>
            <a:spLocks noGrp="1"/>
          </p:cNvSpPr>
          <p:nvPr>
            <p:ph idx="1"/>
          </p:nvPr>
        </p:nvSpPr>
        <p:spPr>
          <a:xfrm>
            <a:off x="732183" y="1110007"/>
            <a:ext cx="10515600" cy="5184776"/>
          </a:xfrm>
        </p:spPr>
        <p:txBody>
          <a:bodyPr>
            <a:normAutofit/>
          </a:bodyPr>
          <a:lstStyle/>
          <a:p>
            <a:pPr marL="0" indent="0">
              <a:buNone/>
            </a:pPr>
            <a:endParaRPr lang="en-CA" dirty="0"/>
          </a:p>
          <a:p>
            <a:pPr marL="0" indent="0">
              <a:buNone/>
            </a:pPr>
            <a:r>
              <a:rPr lang="en-CA" sz="1400" b="1" dirty="0">
                <a:latin typeface="Times New Roman" panose="02020603050405020304" pitchFamily="18" charset="0"/>
                <a:cs typeface="Times New Roman" panose="02020603050405020304" pitchFamily="18" charset="0"/>
              </a:rPr>
              <a:t>If you have a disability and need help with your living expenses, you may be eligible for the Ontario Disability Support Program (ODSP).</a:t>
            </a:r>
          </a:p>
          <a:p>
            <a:pPr marL="0" indent="0">
              <a:buNone/>
            </a:pPr>
            <a:r>
              <a:rPr lang="en-CA" sz="1800" b="1" dirty="0">
                <a:latin typeface="Times New Roman" panose="02020603050405020304" pitchFamily="18" charset="0"/>
                <a:cs typeface="Times New Roman" panose="02020603050405020304" pitchFamily="18" charset="0"/>
              </a:rPr>
              <a:t>ODSP Offers:</a:t>
            </a:r>
          </a:p>
          <a:p>
            <a:pPr marL="0" indent="0">
              <a:buNone/>
            </a:pPr>
            <a:r>
              <a:rPr lang="en-CA" sz="1400" dirty="0">
                <a:latin typeface="Times New Roman" panose="02020603050405020304" pitchFamily="18" charset="0"/>
                <a:cs typeface="Times New Roman" panose="02020603050405020304" pitchFamily="18" charset="0"/>
              </a:rPr>
              <a:t>•Financial assistance to help you and your family with essential living expenses</a:t>
            </a:r>
          </a:p>
          <a:p>
            <a:pPr marL="0" indent="0">
              <a:buNone/>
            </a:pPr>
            <a:r>
              <a:rPr lang="en-CA" sz="1400" dirty="0">
                <a:latin typeface="Times New Roman" panose="02020603050405020304" pitchFamily="18" charset="0"/>
                <a:cs typeface="Times New Roman" panose="02020603050405020304" pitchFamily="18" charset="0"/>
              </a:rPr>
              <a:t>•Benefits, for you and your family, including prescription drugs and vision care</a:t>
            </a:r>
          </a:p>
          <a:p>
            <a:pPr marL="0" indent="0">
              <a:buNone/>
            </a:pPr>
            <a:endParaRPr lang="en-CA" sz="1400" dirty="0">
              <a:latin typeface="Times New Roman" panose="02020603050405020304" pitchFamily="18" charset="0"/>
              <a:cs typeface="Times New Roman" panose="02020603050405020304" pitchFamily="18" charset="0"/>
            </a:endParaRPr>
          </a:p>
          <a:p>
            <a:pPr marL="0" indent="0">
              <a:buNone/>
            </a:pPr>
            <a:r>
              <a:rPr lang="en-CA" sz="1400" b="1" dirty="0">
                <a:latin typeface="Times New Roman" panose="02020603050405020304" pitchFamily="18" charset="0"/>
                <a:cs typeface="Times New Roman" panose="02020603050405020304" pitchFamily="18" charset="0"/>
              </a:rPr>
              <a:t>ODSP offers Two Types of Support:</a:t>
            </a:r>
          </a:p>
          <a:p>
            <a:pPr marL="0" indent="0">
              <a:buNone/>
            </a:pPr>
            <a:r>
              <a:rPr lang="en-CA" sz="1400" dirty="0">
                <a:latin typeface="Times New Roman" panose="02020603050405020304" pitchFamily="18" charset="0"/>
                <a:cs typeface="Times New Roman" panose="02020603050405020304" pitchFamily="18" charset="0"/>
              </a:rPr>
              <a:t>•Income support - Financial assistance provided each month to help with the costs of basic needs, like food, clothing and shelter. Income support also includes benefits, like drug coverage and vision care, for clients and their eligible family members.</a:t>
            </a:r>
          </a:p>
          <a:p>
            <a:pPr marL="0" indent="0">
              <a:buNone/>
            </a:pPr>
            <a:r>
              <a:rPr lang="en-CA" sz="1400" dirty="0">
                <a:latin typeface="Times New Roman" panose="02020603050405020304" pitchFamily="18" charset="0"/>
                <a:cs typeface="Times New Roman" panose="02020603050405020304" pitchFamily="18" charset="0"/>
              </a:rPr>
              <a:t>•Employment supports - Services and supports to help clients with disabilities find and keep a job and advance their careers.</a:t>
            </a:r>
          </a:p>
          <a:p>
            <a:pPr marL="0" indent="0">
              <a:buNone/>
            </a:pPr>
            <a:endParaRPr lang="en-CA" sz="1400" dirty="0">
              <a:latin typeface="Times New Roman" panose="02020603050405020304" pitchFamily="18" charset="0"/>
              <a:cs typeface="Times New Roman" panose="02020603050405020304" pitchFamily="18" charset="0"/>
            </a:endParaRPr>
          </a:p>
          <a:p>
            <a:pPr marL="0" indent="0">
              <a:buNone/>
            </a:pPr>
            <a:endParaRPr lang="en-CA" dirty="0"/>
          </a:p>
        </p:txBody>
      </p:sp>
      <p:sp>
        <p:nvSpPr>
          <p:cNvPr id="4" name="Slide Number Placeholder 3">
            <a:extLst>
              <a:ext uri="{FF2B5EF4-FFF2-40B4-BE49-F238E27FC236}">
                <a16:creationId xmlns:a16="http://schemas.microsoft.com/office/drawing/2014/main" id="{C8B51E1C-07DA-4CE9-B12A-3C1FDF049B91}"/>
              </a:ext>
            </a:extLst>
          </p:cNvPr>
          <p:cNvSpPr>
            <a:spLocks noGrp="1"/>
          </p:cNvSpPr>
          <p:nvPr>
            <p:ph type="sldNum" sz="quarter" idx="12"/>
          </p:nvPr>
        </p:nvSpPr>
        <p:spPr/>
        <p:txBody>
          <a:bodyPr/>
          <a:lstStyle/>
          <a:p>
            <a:fld id="{23F86081-06D6-47FF-82D7-32BFC209DA72}" type="slidenum">
              <a:rPr lang="en-CA" smtClean="0"/>
              <a:t>21</a:t>
            </a:fld>
            <a:endParaRPr lang="en-CA" dirty="0"/>
          </a:p>
        </p:txBody>
      </p:sp>
    </p:spTree>
    <p:extLst>
      <p:ext uri="{BB962C8B-B14F-4D97-AF65-F5344CB8AC3E}">
        <p14:creationId xmlns:p14="http://schemas.microsoft.com/office/powerpoint/2010/main" val="677359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96B8-9B4A-ED73-5427-6D0DB9A89FED}"/>
              </a:ext>
            </a:extLst>
          </p:cNvPr>
          <p:cNvSpPr>
            <a:spLocks noGrp="1"/>
          </p:cNvSpPr>
          <p:nvPr>
            <p:ph type="title"/>
          </p:nvPr>
        </p:nvSpPr>
        <p:spPr>
          <a:xfrm>
            <a:off x="838200" y="365125"/>
            <a:ext cx="10515600" cy="754201"/>
          </a:xfrm>
        </p:spPr>
        <p:txBody>
          <a:bodyPr>
            <a:normAutofit/>
          </a:bodyPr>
          <a:lstStyle/>
          <a:p>
            <a:r>
              <a:rPr lang="en-US" sz="2400" dirty="0">
                <a:latin typeface="Times New Roman" panose="02020603050405020304" pitchFamily="18" charset="0"/>
                <a:cs typeface="Times New Roman" panose="02020603050405020304" pitchFamily="18" charset="0"/>
              </a:rPr>
              <a:t>ODSP ONTARIO DISABILTY SUPPORT PROGRAM 		Page 2</a:t>
            </a:r>
          </a:p>
        </p:txBody>
      </p:sp>
      <p:sp>
        <p:nvSpPr>
          <p:cNvPr id="3" name="Content Placeholder 2">
            <a:extLst>
              <a:ext uri="{FF2B5EF4-FFF2-40B4-BE49-F238E27FC236}">
                <a16:creationId xmlns:a16="http://schemas.microsoft.com/office/drawing/2014/main" id="{44BB2A0D-C71A-3CBF-CDF7-CBF41217ABF1}"/>
              </a:ext>
            </a:extLst>
          </p:cNvPr>
          <p:cNvSpPr>
            <a:spLocks noGrp="1"/>
          </p:cNvSpPr>
          <p:nvPr>
            <p:ph idx="1"/>
          </p:nvPr>
        </p:nvSpPr>
        <p:spPr>
          <a:xfrm>
            <a:off x="838200" y="1298713"/>
            <a:ext cx="10515600" cy="4878250"/>
          </a:xfrm>
        </p:spPr>
        <p:txBody>
          <a:bodyPr>
            <a:normAutofit fontScale="47500" lnSpcReduction="20000"/>
          </a:bodyPr>
          <a:lstStyle/>
          <a:p>
            <a:pPr marL="0" indent="0">
              <a:buNone/>
            </a:pPr>
            <a:r>
              <a:rPr lang="en-US" sz="2900" b="1" dirty="0">
                <a:latin typeface="Times New Roman" panose="02020603050405020304" pitchFamily="18" charset="0"/>
                <a:cs typeface="Times New Roman" panose="02020603050405020304" pitchFamily="18" charset="0"/>
              </a:rPr>
              <a:t>ODSP SHELTER VS BOARDER RATES</a:t>
            </a:r>
          </a:p>
          <a:p>
            <a:pPr marL="0" indent="0">
              <a:buNone/>
            </a:pPr>
            <a:r>
              <a:rPr lang="en-US" sz="2900" b="1" dirty="0">
                <a:latin typeface="Times New Roman" panose="02020603050405020304" pitchFamily="18" charset="0"/>
                <a:cs typeface="Times New Roman" panose="02020603050405020304" pitchFamily="18" charset="0"/>
              </a:rPr>
              <a:t>What is Board and Lodging</a:t>
            </a:r>
          </a:p>
          <a:p>
            <a:r>
              <a:rPr lang="en-US" dirty="0"/>
              <a:t>Do you know the difference between Renter vs Boarder ODSP payment rates? Many of our children   are automatically assigned Boarder rates when we apply for ODSP, instead of Renter. The difference between to two rates is: </a:t>
            </a:r>
          </a:p>
          <a:p>
            <a:r>
              <a:rPr lang="en-US" dirty="0"/>
              <a:t>1. $1308.00 per month for Shelter (Renter) and Basic Needs – July 2023 vs</a:t>
            </a:r>
          </a:p>
          <a:p>
            <a:r>
              <a:rPr lang="en-US" dirty="0"/>
              <a:t>2.$924.00 per month for Boarder and Basic Needs. </a:t>
            </a:r>
          </a:p>
          <a:p>
            <a:pPr marL="0" indent="0">
              <a:buNone/>
            </a:pPr>
            <a:r>
              <a:rPr lang="en-US" sz="2900" b="1" dirty="0">
                <a:latin typeface="Times New Roman" panose="02020603050405020304" pitchFamily="18" charset="0"/>
                <a:cs typeface="Times New Roman" panose="02020603050405020304" pitchFamily="18" charset="0"/>
              </a:rPr>
              <a:t>What is Shelter – ODSP</a:t>
            </a:r>
          </a:p>
          <a:p>
            <a:r>
              <a:rPr lang="en-US" sz="2900" dirty="0">
                <a:latin typeface="Times New Roman" panose="02020603050405020304" pitchFamily="18" charset="0"/>
                <a:cs typeface="Times New Roman" panose="02020603050405020304" pitchFamily="18" charset="0"/>
              </a:rPr>
              <a:t>Shelter is defined as the cost for a dwelling place used as a principal residence. Allowable shelter costs for a principal residence include rent, principal and interest on a mortgage or loan, occupancy costs paid under an agreement to purchase, taxes, utilities, heat, water, sewage and insurance premiums for the dwelling place or its contents.</a:t>
            </a:r>
          </a:p>
          <a:p>
            <a:r>
              <a:rPr lang="en-US" sz="2900" dirty="0">
                <a:latin typeface="Times New Roman" panose="02020603050405020304" pitchFamily="18" charset="0"/>
                <a:cs typeface="Times New Roman" panose="02020603050405020304" pitchFamily="18" charset="0"/>
              </a:rPr>
              <a:t>https://www.ontario.ca/document/ontario-disability-support-program-policy-directives-income-</a:t>
            </a:r>
          </a:p>
          <a:p>
            <a:r>
              <a:rPr lang="en-US" sz="2900" dirty="0">
                <a:latin typeface="Times New Roman" panose="02020603050405020304" pitchFamily="18" charset="0"/>
                <a:cs typeface="Times New Roman" panose="02020603050405020304" pitchFamily="18" charset="0"/>
              </a:rPr>
              <a:t>https://www.ontario.ca/document/ontario-disability-support-program-policy-directives-income-support/61-basic-needs</a:t>
            </a:r>
          </a:p>
          <a:p>
            <a:r>
              <a:rPr lang="en-US" sz="2900" dirty="0">
                <a:latin typeface="Times New Roman" panose="02020603050405020304" pitchFamily="18" charset="0"/>
                <a:cs typeface="Times New Roman" panose="02020603050405020304" pitchFamily="18" charset="0"/>
              </a:rPr>
              <a:t>A board and lodging situation is one in which a recipient receives food and shelter from the same source</a:t>
            </a:r>
          </a:p>
          <a:p>
            <a:r>
              <a:rPr lang="en-US" sz="2900" dirty="0">
                <a:latin typeface="Times New Roman" panose="02020603050405020304" pitchFamily="18" charset="0"/>
                <a:cs typeface="Times New Roman" panose="02020603050405020304" pitchFamily="18" charset="0"/>
              </a:rPr>
              <a:t>In situations where the recipient's circumstances are not clearly defined as either rent or board and lodging, the shelter arrangement is determined by reviewing the recipient's food preparation practices. If the landlord purchases and prepares the food, the recipient is a boarder.  March 28, 2022</a:t>
            </a:r>
          </a:p>
          <a:p>
            <a:r>
              <a:rPr lang="en-US" sz="2900" dirty="0">
                <a:latin typeface="Times New Roman" panose="02020603050405020304" pitchFamily="18" charset="0"/>
                <a:cs typeface="Times New Roman" panose="02020603050405020304" pitchFamily="18" charset="0"/>
              </a:rPr>
              <a:t>if the landlord purchases and prepares the food, the recipient is a boarder. If the recipient purchases and prepares food separately for himself/herself and his/her dependent’s, then the recipient is in a rental situation. To be considered a renter, a recipient does not necessarily need to be living in self-contained quarters but must purchase and prepare his/her own food.</a:t>
            </a:r>
          </a:p>
          <a:p>
            <a:r>
              <a:rPr lang="en-US" sz="2900" dirty="0">
                <a:latin typeface="Times New Roman" panose="02020603050405020304" pitchFamily="18" charset="0"/>
                <a:cs typeface="Times New Roman" panose="02020603050405020304" pitchFamily="18" charset="0"/>
              </a:rPr>
              <a:t>If your child lives with you and he/she can help with food prep, purchasing of food, and budgeting to increase their ADL (Activity of Daily Living) skills. To ensure quality of life and skills development, they can qualify for the full Rental/Basic Needs ODSP Funding. </a:t>
            </a:r>
          </a:p>
          <a:p>
            <a:endParaRPr lang="en-US" dirty="0"/>
          </a:p>
        </p:txBody>
      </p:sp>
      <p:sp>
        <p:nvSpPr>
          <p:cNvPr id="4" name="Slide Number Placeholder 3">
            <a:extLst>
              <a:ext uri="{FF2B5EF4-FFF2-40B4-BE49-F238E27FC236}">
                <a16:creationId xmlns:a16="http://schemas.microsoft.com/office/drawing/2014/main" id="{FD1265EC-9BB5-1E89-7667-1A965D3D3605}"/>
              </a:ext>
            </a:extLst>
          </p:cNvPr>
          <p:cNvSpPr>
            <a:spLocks noGrp="1"/>
          </p:cNvSpPr>
          <p:nvPr>
            <p:ph type="sldNum" sz="quarter" idx="12"/>
          </p:nvPr>
        </p:nvSpPr>
        <p:spPr/>
        <p:txBody>
          <a:bodyPr/>
          <a:lstStyle/>
          <a:p>
            <a:fld id="{23F86081-06D6-47FF-82D7-32BFC209DA72}" type="slidenum">
              <a:rPr lang="en-CA" smtClean="0"/>
              <a:t>22</a:t>
            </a:fld>
            <a:endParaRPr lang="en-CA" dirty="0"/>
          </a:p>
        </p:txBody>
      </p:sp>
    </p:spTree>
    <p:extLst>
      <p:ext uri="{BB962C8B-B14F-4D97-AF65-F5344CB8AC3E}">
        <p14:creationId xmlns:p14="http://schemas.microsoft.com/office/powerpoint/2010/main" val="3333127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6D5AC-6F5B-8CA6-1C9F-0C227C0053B6}"/>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ODSP ONTARIO DISABILTY SUPPORT PROGRAM  		Page 3</a:t>
            </a:r>
          </a:p>
        </p:txBody>
      </p:sp>
      <p:sp>
        <p:nvSpPr>
          <p:cNvPr id="3" name="Content Placeholder 2">
            <a:extLst>
              <a:ext uri="{FF2B5EF4-FFF2-40B4-BE49-F238E27FC236}">
                <a16:creationId xmlns:a16="http://schemas.microsoft.com/office/drawing/2014/main" id="{3374243B-BD05-6C80-08C8-86A9AD57BDEA}"/>
              </a:ext>
            </a:extLst>
          </p:cNvPr>
          <p:cNvSpPr>
            <a:spLocks noGrp="1"/>
          </p:cNvSpPr>
          <p:nvPr>
            <p:ph idx="1"/>
          </p:nvPr>
        </p:nvSpPr>
        <p:spPr>
          <a:xfrm>
            <a:off x="838200" y="1431235"/>
            <a:ext cx="10515600" cy="5290240"/>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Ontario Disability Support Program Employment Supports</a:t>
            </a:r>
          </a:p>
          <a:p>
            <a:pPr marL="0" indent="0">
              <a:buNone/>
            </a:pPr>
            <a:r>
              <a:rPr lang="en-US" sz="1400" dirty="0">
                <a:latin typeface="Times New Roman" panose="02020603050405020304" pitchFamily="18" charset="0"/>
                <a:cs typeface="Times New Roman" panose="02020603050405020304" pitchFamily="18" charset="0"/>
              </a:rPr>
              <a:t>If you have a disability, Ontario Disability Support Program (ODSP) employment supports may help you find work, keep a job, start a business what is ODSP employment and training Start Up Benefit?</a:t>
            </a:r>
          </a:p>
          <a:p>
            <a:pPr marL="0" indent="0">
              <a:buNone/>
            </a:pPr>
            <a:r>
              <a:rPr lang="en-US" sz="1400" b="1" dirty="0">
                <a:latin typeface="Times New Roman" panose="02020603050405020304" pitchFamily="18" charset="0"/>
                <a:cs typeface="Times New Roman" panose="02020603050405020304" pitchFamily="18" charset="0"/>
              </a:rPr>
              <a:t>Employment and Training Start-up Benefit</a:t>
            </a:r>
            <a:r>
              <a:rPr lang="en-US" sz="1400" dirty="0">
                <a:latin typeface="Times New Roman" panose="02020603050405020304" pitchFamily="18" charset="0"/>
                <a:cs typeface="Times New Roman" panose="02020603050405020304" pitchFamily="18" charset="0"/>
              </a:rPr>
              <a:t>:</a:t>
            </a:r>
          </a:p>
          <a:p>
            <a:pPr marL="0" indent="0">
              <a:buNone/>
            </a:pPr>
            <a:r>
              <a:rPr lang="en-US" sz="1400" dirty="0">
                <a:latin typeface="Times New Roman" panose="02020603050405020304" pitchFamily="18" charset="0"/>
                <a:cs typeface="Times New Roman" panose="02020603050405020304" pitchFamily="18" charset="0"/>
              </a:rPr>
              <a:t> ODSP can reimburse expenses related to starting a new job or job training program, up to $500 in a 12-month period. Transportation Allowance: ODSP can help pay for travel and transportation costs (e.g., cab, bus fare, etc.)r advance your career. Community-based service providers deliver ODSP employment supports.</a:t>
            </a:r>
          </a:p>
          <a:p>
            <a:pPr marL="0" indent="0">
              <a:buNone/>
            </a:pPr>
            <a:r>
              <a:rPr lang="en-US" sz="1400" b="1" dirty="0">
                <a:latin typeface="Times New Roman" panose="02020603050405020304" pitchFamily="18" charset="0"/>
                <a:cs typeface="Times New Roman" panose="02020603050405020304" pitchFamily="18" charset="0"/>
              </a:rPr>
              <a:t>New Rules for Earning and Annual Rate Increases Tied to Inflation</a:t>
            </a:r>
          </a:p>
          <a:p>
            <a:pPr marL="0" indent="0">
              <a:buNone/>
            </a:pPr>
            <a:r>
              <a:rPr lang="en-US" sz="1400" b="1" dirty="0">
                <a:latin typeface="Times New Roman" panose="02020603050405020304" pitchFamily="18" charset="0"/>
                <a:cs typeface="Times New Roman" panose="02020603050405020304" pitchFamily="18" charset="0"/>
              </a:rPr>
              <a:t>As of February 1, 2023, if you are a person with a disability, you can earn up to $1,000 a month through employment without it affecting your ODSP income support, benefits or eligibility. This change will be reflected in the March 2023 payment.</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b="1" dirty="0">
                <a:latin typeface="Times New Roman" panose="02020603050405020304" pitchFamily="18" charset="0"/>
                <a:cs typeface="Times New Roman" panose="02020603050405020304" pitchFamily="18" charset="0"/>
              </a:rPr>
              <a:t>ODSP rates are now tied to inflation. In any year that payments go up, you will receive the higher payment at the end of July of each year.</a:t>
            </a:r>
          </a:p>
          <a:p>
            <a:pPr marL="0" indent="0">
              <a:buNone/>
            </a:pPr>
            <a:r>
              <a:rPr lang="en-US" sz="1400" b="1" dirty="0">
                <a:latin typeface="Times New Roman" panose="02020603050405020304" pitchFamily="18" charset="0"/>
                <a:cs typeface="Times New Roman" panose="02020603050405020304" pitchFamily="18" charset="0"/>
              </a:rPr>
              <a:t> RDSP income not considered income for ODSP purposes</a:t>
            </a:r>
          </a:p>
          <a:p>
            <a:pPr marL="0" indent="0">
              <a:buNone/>
            </a:pPr>
            <a:endParaRPr lang="en-US" sz="14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25A340C-C32E-1451-B57D-9BB1E99EDCA5}"/>
              </a:ext>
            </a:extLst>
          </p:cNvPr>
          <p:cNvSpPr>
            <a:spLocks noGrp="1"/>
          </p:cNvSpPr>
          <p:nvPr>
            <p:ph type="sldNum" sz="quarter" idx="12"/>
          </p:nvPr>
        </p:nvSpPr>
        <p:spPr/>
        <p:txBody>
          <a:bodyPr/>
          <a:lstStyle/>
          <a:p>
            <a:fld id="{23F86081-06D6-47FF-82D7-32BFC209DA72}" type="slidenum">
              <a:rPr lang="en-CA" smtClean="0"/>
              <a:t>23</a:t>
            </a:fld>
            <a:endParaRPr lang="en-CA" dirty="0"/>
          </a:p>
        </p:txBody>
      </p:sp>
    </p:spTree>
    <p:extLst>
      <p:ext uri="{BB962C8B-B14F-4D97-AF65-F5344CB8AC3E}">
        <p14:creationId xmlns:p14="http://schemas.microsoft.com/office/powerpoint/2010/main" val="3986442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E62C-AA4C-E282-6C41-938A6FF8F636}"/>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ODSP DISABILTY SUPPORT PROGRAM 			Page 4</a:t>
            </a:r>
          </a:p>
        </p:txBody>
      </p:sp>
      <p:sp>
        <p:nvSpPr>
          <p:cNvPr id="3" name="Content Placeholder 2">
            <a:extLst>
              <a:ext uri="{FF2B5EF4-FFF2-40B4-BE49-F238E27FC236}">
                <a16:creationId xmlns:a16="http://schemas.microsoft.com/office/drawing/2014/main" id="{4AB6A7FD-6547-6C62-E4B1-5B4834BD0167}"/>
              </a:ext>
            </a:extLst>
          </p:cNvPr>
          <p:cNvSpPr>
            <a:spLocks noGrp="1"/>
          </p:cNvSpPr>
          <p:nvPr>
            <p:ph idx="1"/>
          </p:nvPr>
        </p:nvSpPr>
        <p:spPr/>
        <p:txBody>
          <a:bodyPr>
            <a:normAutofit fontScale="92500" lnSpcReduction="10000"/>
          </a:bodyPr>
          <a:lstStyle/>
          <a:p>
            <a:pPr marL="0" indent="0">
              <a:buNone/>
            </a:pPr>
            <a:r>
              <a:rPr lang="en-US" sz="1600" b="1" dirty="0">
                <a:latin typeface="Times New Roman" panose="02020603050405020304" pitchFamily="18" charset="0"/>
                <a:cs typeface="Times New Roman" panose="02020603050405020304" pitchFamily="18" charset="0"/>
              </a:rPr>
              <a:t>Ontario Disability Support Program Health and Disability Benefits</a:t>
            </a:r>
          </a:p>
          <a:p>
            <a:pPr marL="0" indent="0">
              <a:buNone/>
            </a:pPr>
            <a:r>
              <a:rPr lang="en-US" sz="1600" b="1" dirty="0">
                <a:latin typeface="Times New Roman" panose="02020603050405020304" pitchFamily="18" charset="0"/>
                <a:cs typeface="Times New Roman" panose="02020603050405020304" pitchFamily="18" charset="0"/>
              </a:rPr>
              <a:t>Overview</a:t>
            </a:r>
          </a:p>
          <a:p>
            <a:pPr marL="0" indent="0">
              <a:buNone/>
            </a:pPr>
            <a:r>
              <a:rPr lang="en-US" sz="1400" dirty="0">
                <a:latin typeface="Times New Roman" panose="02020603050405020304" pitchFamily="18" charset="0"/>
                <a:cs typeface="Times New Roman" panose="02020603050405020304" pitchFamily="18" charset="0"/>
              </a:rPr>
              <a:t>ODSP provides many health benefits and disability-related benefits. These benefits can help you with many different types of costs, including health, dental, vision, assistive devices, and other expenses related to disability or medical conditions.</a:t>
            </a:r>
          </a:p>
          <a:p>
            <a:pPr marL="0" indent="0">
              <a:buNone/>
            </a:pPr>
            <a:r>
              <a:rPr lang="en-US" sz="1600" b="1" dirty="0">
                <a:latin typeface="Times New Roman" panose="02020603050405020304" pitchFamily="18" charset="0"/>
                <a:cs typeface="Times New Roman" panose="02020603050405020304" pitchFamily="18" charset="0"/>
              </a:rPr>
              <a:t>Special Diet Allowance</a:t>
            </a:r>
          </a:p>
          <a:p>
            <a:pPr marL="0" indent="0">
              <a:buNone/>
            </a:pPr>
            <a:r>
              <a:rPr lang="en-US" sz="1600" b="1" dirty="0">
                <a:latin typeface="Times New Roman" panose="02020603050405020304" pitchFamily="18" charset="0"/>
                <a:cs typeface="Times New Roman" panose="02020603050405020304" pitchFamily="18" charset="0"/>
                <a:hlinkClick r:id="rId2"/>
              </a:rPr>
              <a:t>https://www.ontario.ca/document/ontario-disability-support-program-policy-directives-income-support/64-special-diet</a:t>
            </a:r>
            <a:endParaRPr lang="en-US" sz="1600" b="1" dirty="0">
              <a:latin typeface="Times New Roman" panose="02020603050405020304" pitchFamily="18" charset="0"/>
              <a:cs typeface="Times New Roman" panose="02020603050405020304" pitchFamily="18" charset="0"/>
            </a:endParaRPr>
          </a:p>
          <a:p>
            <a:pPr marL="0" indent="0">
              <a:buNone/>
            </a:pPr>
            <a:r>
              <a:rPr lang="en-US" sz="2100" b="1" dirty="0">
                <a:latin typeface="Times New Roman" panose="02020603050405020304" pitchFamily="18" charset="0"/>
                <a:cs typeface="Times New Roman" panose="02020603050405020304" pitchFamily="18" charset="0"/>
              </a:rPr>
              <a:t>Summary of Policy</a:t>
            </a:r>
          </a:p>
          <a:p>
            <a:r>
              <a:rPr lang="en-US" sz="1800" b="1" dirty="0">
                <a:latin typeface="Times New Roman" panose="02020603050405020304" pitchFamily="18" charset="0"/>
                <a:cs typeface="Times New Roman" panose="02020603050405020304" pitchFamily="18" charset="0"/>
              </a:rPr>
              <a:t>Each member of the benefit unit may receive an allowance to assist with the cost of a special diet for a medical condition listed on the Special Diets Schedule.</a:t>
            </a:r>
          </a:p>
          <a:p>
            <a:r>
              <a:rPr lang="en-US" sz="1800" b="1" dirty="0">
                <a:latin typeface="Times New Roman" panose="02020603050405020304" pitchFamily="18" charset="0"/>
                <a:cs typeface="Times New Roman" panose="02020603050405020304" pitchFamily="18" charset="0"/>
              </a:rPr>
              <a:t>An approved health care professional must confirm that the member has a medical condition for which a special diet allowance is provided.</a:t>
            </a:r>
          </a:p>
          <a:p>
            <a:r>
              <a:rPr lang="en-US" sz="1800" b="1" dirty="0">
                <a:latin typeface="Times New Roman" panose="02020603050405020304" pitchFamily="18" charset="0"/>
                <a:cs typeface="Times New Roman" panose="02020603050405020304" pitchFamily="18" charset="0"/>
              </a:rPr>
              <a:t>The Special Diet Allowance is provided to recipients and their dependents, who receive either basic needs/shelter allowance, or the board and lodging amount.</a:t>
            </a:r>
          </a:p>
          <a:p>
            <a:r>
              <a:rPr lang="en-US" sz="1800" b="1" dirty="0">
                <a:latin typeface="Times New Roman" panose="02020603050405020304" pitchFamily="18" charset="0"/>
                <a:cs typeface="Times New Roman" panose="02020603050405020304" pitchFamily="18" charset="0"/>
              </a:rPr>
              <a:t>The maximum Special Diet Allowance is $250 per month, per member of the benefit unit.</a:t>
            </a:r>
          </a:p>
          <a:p>
            <a:r>
              <a:rPr lang="en-US" sz="1800" b="1" dirty="0">
                <a:latin typeface="Times New Roman" panose="02020603050405020304" pitchFamily="18" charset="0"/>
                <a:cs typeface="Times New Roman" panose="02020603050405020304" pitchFamily="18" charset="0"/>
              </a:rPr>
              <a:t>The Special Diet Allowance is a component of the budgetary requirements of a benefit unit.</a:t>
            </a:r>
          </a:p>
        </p:txBody>
      </p:sp>
      <p:sp>
        <p:nvSpPr>
          <p:cNvPr id="4" name="Slide Number Placeholder 3">
            <a:extLst>
              <a:ext uri="{FF2B5EF4-FFF2-40B4-BE49-F238E27FC236}">
                <a16:creationId xmlns:a16="http://schemas.microsoft.com/office/drawing/2014/main" id="{F8FEBA63-5AA9-C3E7-D823-95E497E9544E}"/>
              </a:ext>
            </a:extLst>
          </p:cNvPr>
          <p:cNvSpPr>
            <a:spLocks noGrp="1"/>
          </p:cNvSpPr>
          <p:nvPr>
            <p:ph type="sldNum" sz="quarter" idx="12"/>
          </p:nvPr>
        </p:nvSpPr>
        <p:spPr/>
        <p:txBody>
          <a:bodyPr/>
          <a:lstStyle/>
          <a:p>
            <a:fld id="{23F86081-06D6-47FF-82D7-32BFC209DA72}" type="slidenum">
              <a:rPr lang="en-CA" smtClean="0"/>
              <a:t>24</a:t>
            </a:fld>
            <a:endParaRPr lang="en-CA" dirty="0"/>
          </a:p>
        </p:txBody>
      </p:sp>
    </p:spTree>
    <p:extLst>
      <p:ext uri="{BB962C8B-B14F-4D97-AF65-F5344CB8AC3E}">
        <p14:creationId xmlns:p14="http://schemas.microsoft.com/office/powerpoint/2010/main" val="326856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FE310-97B6-40A1-B98C-EB558CEE90C5}"/>
              </a:ext>
            </a:extLst>
          </p:cNvPr>
          <p:cNvSpPr>
            <a:spLocks noGrp="1"/>
          </p:cNvSpPr>
          <p:nvPr>
            <p:ph type="title"/>
          </p:nvPr>
        </p:nvSpPr>
        <p:spPr>
          <a:xfrm>
            <a:off x="838200" y="365125"/>
            <a:ext cx="10515600" cy="986597"/>
          </a:xfrm>
        </p:spPr>
        <p:txBody>
          <a:bodyPr>
            <a:normAutofit/>
          </a:bodyPr>
          <a:lstStyle/>
          <a:p>
            <a:pPr algn="ctr"/>
            <a:r>
              <a:rPr lang="en-US" sz="2400" dirty="0">
                <a:latin typeface="Times New Roman" panose="02020603050405020304" pitchFamily="18" charset="0"/>
                <a:cs typeface="Times New Roman" panose="02020603050405020304" pitchFamily="18" charset="0"/>
              </a:rPr>
              <a:t>DSO DISABILITY SERVICE ONTARIO PASSPORT FUNDING </a:t>
            </a:r>
            <a:endParaRPr lang="en-CA"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9D93494-4771-42A3-BF0F-45B95909CBBF}"/>
              </a:ext>
            </a:extLst>
          </p:cNvPr>
          <p:cNvSpPr>
            <a:spLocks noGrp="1"/>
          </p:cNvSpPr>
          <p:nvPr>
            <p:ph idx="1"/>
          </p:nvPr>
        </p:nvSpPr>
        <p:spPr>
          <a:xfrm>
            <a:off x="838200" y="1484243"/>
            <a:ext cx="10515600" cy="4692720"/>
          </a:xfrm>
        </p:spPr>
        <p:txBody>
          <a:bodyPr>
            <a:normAutofit lnSpcReduction="10000"/>
          </a:bodyPr>
          <a:lstStyle/>
          <a:p>
            <a:pPr marL="0" indent="0">
              <a:buNone/>
            </a:pPr>
            <a:r>
              <a:rPr lang="en-CA" sz="1600" b="1" dirty="0">
                <a:latin typeface="Times New Roman" panose="02020603050405020304" pitchFamily="18" charset="0"/>
                <a:cs typeface="Times New Roman" panose="02020603050405020304" pitchFamily="18" charset="0"/>
              </a:rPr>
              <a:t>Any adult who is eligible for developmental services and supports funded by the Ministry of Community and Social Services, including young adults who are 18 years of age and still in school, may apply for funding through Passport. </a:t>
            </a:r>
          </a:p>
          <a:p>
            <a:pPr marL="0" indent="0">
              <a:buNone/>
            </a:pPr>
            <a:r>
              <a:rPr lang="en-CA" sz="1400" b="1" dirty="0">
                <a:latin typeface="Times New Roman" panose="02020603050405020304" pitchFamily="18" charset="0"/>
                <a:cs typeface="Times New Roman" panose="02020603050405020304" pitchFamily="18" charset="0"/>
                <a:hlinkClick r:id="rId2"/>
              </a:rPr>
              <a:t>https://www.mcss.gov.on.ca/documents/en/mcss/publications/developmental/passport/Passport_Program_Guidelines-en.pdf</a:t>
            </a:r>
            <a:endParaRPr lang="en-CA" sz="1400" b="1" dirty="0">
              <a:latin typeface="Times New Roman" panose="02020603050405020304" pitchFamily="18" charset="0"/>
              <a:cs typeface="Times New Roman" panose="02020603050405020304" pitchFamily="18" charset="0"/>
            </a:endParaRPr>
          </a:p>
          <a:p>
            <a:pPr marL="0" indent="0">
              <a:buNone/>
            </a:pPr>
            <a:r>
              <a:rPr lang="en-US" sz="1400" b="1" dirty="0">
                <a:latin typeface="Times New Roman" panose="02020603050405020304" pitchFamily="18" charset="0"/>
                <a:cs typeface="Times New Roman" panose="02020603050405020304" pitchFamily="18" charset="0"/>
              </a:rPr>
              <a:t>The reimbursement program that helps adults with developmental disabilities in Ontario access services and supports.</a:t>
            </a:r>
          </a:p>
          <a:p>
            <a:r>
              <a:rPr lang="en-US" sz="1400" dirty="0">
                <a:latin typeface="Times New Roman" panose="02020603050405020304" pitchFamily="18" charset="0"/>
                <a:cs typeface="Times New Roman" panose="02020603050405020304" pitchFamily="18" charset="0"/>
              </a:rPr>
              <a:t>Once you are eligible for adult developmental services, you will receive the initial funding of $5,500 a year; and the amount increases based on your DSO Assessment rating; up to a maximum of $44,275 (Jan 9, 2022).</a:t>
            </a:r>
          </a:p>
          <a:p>
            <a:r>
              <a:rPr lang="en-US" sz="1400" dirty="0">
                <a:latin typeface="Times New Roman" panose="02020603050405020304" pitchFamily="18" charset="0"/>
                <a:cs typeface="Times New Roman" panose="02020603050405020304" pitchFamily="18" charset="0"/>
              </a:rPr>
              <a:t>This funding can help you participate in community services and support, daily living activities, and person-directed planning. It can help you become more involved in your community and live more independently.</a:t>
            </a:r>
            <a:endParaRPr lang="en-CA" sz="1400" b="1" dirty="0">
              <a:latin typeface="Times New Roman" panose="02020603050405020304" pitchFamily="18" charset="0"/>
              <a:cs typeface="Times New Roman" panose="02020603050405020304" pitchFamily="18" charset="0"/>
            </a:endParaRPr>
          </a:p>
          <a:p>
            <a:r>
              <a:rPr lang="en-CA" sz="1400" dirty="0">
                <a:latin typeface="Times New Roman" panose="02020603050405020304" pitchFamily="18" charset="0"/>
                <a:cs typeface="Times New Roman" panose="02020603050405020304" pitchFamily="18" charset="0"/>
              </a:rPr>
              <a:t>To apply for adult developmental services, funded by the Ministry of Children Community and Social Services (MCCSS) through Developmental Services Ontario (DSO), you will need to prove that you have a developmental disability, live in Ontario, and are 18 years old. </a:t>
            </a:r>
          </a:p>
          <a:p>
            <a:r>
              <a:rPr lang="en-CA" sz="1400" dirty="0">
                <a:latin typeface="Times New Roman" panose="02020603050405020304" pitchFamily="18" charset="0"/>
                <a:cs typeface="Times New Roman" panose="02020603050405020304" pitchFamily="18" charset="0"/>
              </a:rPr>
              <a:t>The criteria reviewed are: </a:t>
            </a:r>
            <a:r>
              <a:rPr lang="en-CA" sz="1400" b="1" dirty="0">
                <a:latin typeface="Times New Roman" panose="02020603050405020304" pitchFamily="18" charset="0"/>
                <a:cs typeface="Times New Roman" panose="02020603050405020304" pitchFamily="18" charset="0"/>
              </a:rPr>
              <a:t>Cognitive Functioning, Adaptive Functioning, Age of Onset and a history of requiring Habilitative Support.</a:t>
            </a:r>
            <a:endParaRPr lang="en-CA" sz="1400" dirty="0">
              <a:latin typeface="Times New Roman" panose="02020603050405020304" pitchFamily="18" charset="0"/>
              <a:cs typeface="Times New Roman" panose="02020603050405020304" pitchFamily="18" charset="0"/>
            </a:endParaRPr>
          </a:p>
          <a:p>
            <a:r>
              <a:rPr lang="en-CA" sz="1400" dirty="0">
                <a:latin typeface="Times New Roman" panose="02020603050405020304" pitchFamily="18" charset="0"/>
                <a:cs typeface="Times New Roman" panose="02020603050405020304" pitchFamily="18" charset="0"/>
              </a:rPr>
              <a:t>The person has an overall score of two standard deviations below the mean, plus or minus standard error measurement, on a standardized intelligence test; or</a:t>
            </a:r>
          </a:p>
          <a:p>
            <a:r>
              <a:rPr lang="en-CA" sz="1400" dirty="0">
                <a:latin typeface="Times New Roman" panose="02020603050405020304" pitchFamily="18" charset="0"/>
                <a:cs typeface="Times New Roman" panose="02020603050405020304" pitchFamily="18" charset="0"/>
              </a:rPr>
              <a:t>The person has a score of two standard deviations below the mean in two or more subscales on a standardized intelligence test and the person has a history of requiring habilitative support; or</a:t>
            </a:r>
          </a:p>
          <a:p>
            <a:r>
              <a:rPr lang="en-CA" sz="1400" b="1" dirty="0">
                <a:latin typeface="Times New Roman" panose="02020603050405020304" pitchFamily="18" charset="0"/>
                <a:cs typeface="Times New Roman" panose="02020603050405020304" pitchFamily="18" charset="0"/>
              </a:rPr>
              <a:t>Based on a clinical determination made by a psychologist or a psychological associate</a:t>
            </a:r>
            <a:r>
              <a:rPr lang="en-CA" sz="1400" dirty="0">
                <a:latin typeface="Times New Roman" panose="02020603050405020304" pitchFamily="18" charset="0"/>
                <a:cs typeface="Times New Roman" panose="02020603050405020304" pitchFamily="18" charset="0"/>
              </a:rPr>
              <a:t>, the person demonstrates significant limitations in cognitive functioning and the person has a history of requiring habilitative support.</a:t>
            </a:r>
          </a:p>
          <a:p>
            <a:endParaRPr lang="en-CA" sz="1400" dirty="0">
              <a:latin typeface="Times New Roman" panose="02020603050405020304" pitchFamily="18" charset="0"/>
              <a:cs typeface="Times New Roman" panose="02020603050405020304" pitchFamily="18" charset="0"/>
            </a:endParaRPr>
          </a:p>
          <a:p>
            <a:endParaRPr lang="en-CA" sz="1400" dirty="0">
              <a:latin typeface="Times New Roman" panose="02020603050405020304" pitchFamily="18" charset="0"/>
              <a:cs typeface="Times New Roman" panose="02020603050405020304" pitchFamily="18" charset="0"/>
            </a:endParaRPr>
          </a:p>
          <a:p>
            <a:endParaRPr lang="en-CA" sz="1100" dirty="0"/>
          </a:p>
          <a:p>
            <a:pPr marL="0" indent="0">
              <a:buNone/>
            </a:pPr>
            <a:endParaRPr lang="en-CA" dirty="0"/>
          </a:p>
          <a:p>
            <a:pPr marL="0" indent="0">
              <a:buNone/>
            </a:pPr>
            <a:endParaRPr lang="en-CA" dirty="0"/>
          </a:p>
          <a:p>
            <a:pPr marL="0" indent="0">
              <a:buNone/>
            </a:pPr>
            <a:endParaRPr lang="en-CA" dirty="0"/>
          </a:p>
        </p:txBody>
      </p:sp>
      <p:sp>
        <p:nvSpPr>
          <p:cNvPr id="4" name="Slide Number Placeholder 3">
            <a:extLst>
              <a:ext uri="{FF2B5EF4-FFF2-40B4-BE49-F238E27FC236}">
                <a16:creationId xmlns:a16="http://schemas.microsoft.com/office/drawing/2014/main" id="{65C53AD4-7AF0-4662-800C-F7136B4F3E53}"/>
              </a:ext>
            </a:extLst>
          </p:cNvPr>
          <p:cNvSpPr>
            <a:spLocks noGrp="1"/>
          </p:cNvSpPr>
          <p:nvPr>
            <p:ph type="sldNum" sz="quarter" idx="12"/>
          </p:nvPr>
        </p:nvSpPr>
        <p:spPr/>
        <p:txBody>
          <a:bodyPr/>
          <a:lstStyle/>
          <a:p>
            <a:fld id="{23F86081-06D6-47FF-82D7-32BFC209DA72}" type="slidenum">
              <a:rPr lang="en-CA" smtClean="0"/>
              <a:t>25</a:t>
            </a:fld>
            <a:endParaRPr lang="en-CA" dirty="0"/>
          </a:p>
        </p:txBody>
      </p:sp>
    </p:spTree>
    <p:extLst>
      <p:ext uri="{BB962C8B-B14F-4D97-AF65-F5344CB8AC3E}">
        <p14:creationId xmlns:p14="http://schemas.microsoft.com/office/powerpoint/2010/main" val="1492951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4EF8-2511-98F5-3C08-F034546265CE}"/>
              </a:ext>
            </a:extLst>
          </p:cNvPr>
          <p:cNvSpPr>
            <a:spLocks noGrp="1"/>
          </p:cNvSpPr>
          <p:nvPr>
            <p:ph type="title"/>
          </p:nvPr>
        </p:nvSpPr>
        <p:spPr>
          <a:xfrm>
            <a:off x="838200" y="365125"/>
            <a:ext cx="10515600" cy="740949"/>
          </a:xfrm>
        </p:spPr>
        <p:txBody>
          <a:bodyPr>
            <a:normAutofit fontScale="90000"/>
          </a:bodyPr>
          <a:lstStyle/>
          <a:p>
            <a:r>
              <a:rPr lang="en-US" sz="2400" b="1" dirty="0">
                <a:latin typeface="Times New Roman" panose="02020603050405020304" pitchFamily="18" charset="0"/>
                <a:cs typeface="Times New Roman" panose="02020603050405020304" pitchFamily="18" charset="0"/>
              </a:rPr>
              <a:t>DSO DISABILITY SERVICE ONTARIO PASSPORT FUNDING 												Page 2</a:t>
            </a:r>
          </a:p>
        </p:txBody>
      </p:sp>
      <p:sp>
        <p:nvSpPr>
          <p:cNvPr id="3" name="Content Placeholder 2">
            <a:extLst>
              <a:ext uri="{FF2B5EF4-FFF2-40B4-BE49-F238E27FC236}">
                <a16:creationId xmlns:a16="http://schemas.microsoft.com/office/drawing/2014/main" id="{78B3CEAF-9D6A-14C1-7D93-ECFA515A9B73}"/>
              </a:ext>
            </a:extLst>
          </p:cNvPr>
          <p:cNvSpPr>
            <a:spLocks noGrp="1"/>
          </p:cNvSpPr>
          <p:nvPr>
            <p:ph idx="1"/>
          </p:nvPr>
        </p:nvSpPr>
        <p:spPr>
          <a:xfrm>
            <a:off x="838200" y="1285461"/>
            <a:ext cx="10515600" cy="4891502"/>
          </a:xfrm>
        </p:spPr>
        <p:txBody>
          <a:bodyPr>
            <a:normAutofit fontScale="32500" lnSpcReduction="20000"/>
          </a:bodyPr>
          <a:lstStyle/>
          <a:p>
            <a:r>
              <a:rPr lang="en-US" sz="6400" b="1" dirty="0">
                <a:latin typeface="Times New Roman" panose="02020603050405020304" pitchFamily="18" charset="0"/>
                <a:cs typeface="Times New Roman" panose="02020603050405020304" pitchFamily="18" charset="0"/>
              </a:rPr>
              <a:t>What can I use the funding for?</a:t>
            </a:r>
          </a:p>
          <a:p>
            <a:r>
              <a:rPr lang="en-US" sz="5600" dirty="0">
                <a:latin typeface="Times New Roman" panose="02020603050405020304" pitchFamily="18" charset="0"/>
                <a:cs typeface="Times New Roman" panose="02020603050405020304" pitchFamily="18" charset="0"/>
              </a:rPr>
              <a:t>Community participation and activities of daily living</a:t>
            </a:r>
          </a:p>
          <a:p>
            <a:r>
              <a:rPr lang="en-US" sz="5600" dirty="0">
                <a:latin typeface="Times New Roman" panose="02020603050405020304" pitchFamily="18" charset="0"/>
                <a:cs typeface="Times New Roman" panose="02020603050405020304" pitchFamily="18" charset="0"/>
              </a:rPr>
              <a:t>Programs, classes, and supports that help develop independence, social and life skills (e.g., literacy, cooking, managing money, computer skills, assistance with personal care needs)</a:t>
            </a:r>
          </a:p>
          <a:p>
            <a:r>
              <a:rPr lang="en-US" sz="5600" dirty="0">
                <a:latin typeface="Times New Roman" panose="02020603050405020304" pitchFamily="18" charset="0"/>
                <a:cs typeface="Times New Roman" panose="02020603050405020304" pitchFamily="18" charset="0"/>
              </a:rPr>
              <a:t>Participation in community activities and events (e.g., recreation, club memberships, admission to festivals and museums, sports)</a:t>
            </a:r>
          </a:p>
          <a:p>
            <a:r>
              <a:rPr lang="en-US" sz="5600" dirty="0">
                <a:latin typeface="Times New Roman" panose="02020603050405020304" pitchFamily="18" charset="0"/>
                <a:cs typeface="Times New Roman" panose="02020603050405020304" pitchFamily="18" charset="0"/>
              </a:rPr>
              <a:t>Pre-employment and employment support (e.g., skills training, resume development and job coaching)</a:t>
            </a:r>
          </a:p>
          <a:p>
            <a:r>
              <a:rPr lang="en-US" sz="5600" dirty="0">
                <a:latin typeface="Times New Roman" panose="02020603050405020304" pitchFamily="18" charset="0"/>
                <a:cs typeface="Times New Roman" panose="02020603050405020304" pitchFamily="18" charset="0"/>
              </a:rPr>
              <a:t>Transportation for employment and admissible activities (e.g., transit, mileage, taxis)</a:t>
            </a:r>
          </a:p>
          <a:p>
            <a:r>
              <a:rPr lang="en-US" sz="5600" dirty="0">
                <a:latin typeface="Times New Roman" panose="02020603050405020304" pitchFamily="18" charset="0"/>
                <a:cs typeface="Times New Roman" panose="02020603050405020304" pitchFamily="18" charset="0"/>
              </a:rPr>
              <a:t>Paying a support worker to help with community participation and daily living activities. This includes a support worker’s expenses while providing support (e.g., transportation and activity fees, expenses for accompanying the individual during trips)</a:t>
            </a:r>
          </a:p>
          <a:p>
            <a:pPr marL="0" indent="0">
              <a:buNone/>
            </a:pPr>
            <a:r>
              <a:rPr lang="en-US" sz="6400" b="1" dirty="0">
                <a:latin typeface="Times New Roman" panose="02020603050405020304" pitchFamily="18" charset="0"/>
                <a:cs typeface="Times New Roman" panose="02020603050405020304" pitchFamily="18" charset="0"/>
              </a:rPr>
              <a:t>Caregiver Respite</a:t>
            </a:r>
          </a:p>
          <a:p>
            <a:r>
              <a:rPr lang="en-US" sz="5600" dirty="0">
                <a:latin typeface="Times New Roman" panose="02020603050405020304" pitchFamily="18" charset="0"/>
                <a:cs typeface="Times New Roman" panose="02020603050405020304" pitchFamily="18" charset="0"/>
              </a:rPr>
              <a:t>Caregiver respite is temporary help to provide a break to primary caregivers. This can be during the day, evening, or weekend, and can be in-home or out-of-home.</a:t>
            </a:r>
          </a:p>
          <a:p>
            <a:r>
              <a:rPr lang="en-US" sz="5600" dirty="0">
                <a:latin typeface="Times New Roman" panose="02020603050405020304" pitchFamily="18" charset="0"/>
                <a:cs typeface="Times New Roman" panose="02020603050405020304" pitchFamily="18" charset="0"/>
              </a:rPr>
              <a:t>Person-Directed Planning</a:t>
            </a:r>
          </a:p>
          <a:p>
            <a:r>
              <a:rPr lang="en-US" sz="5600" dirty="0">
                <a:latin typeface="Times New Roman" panose="02020603050405020304" pitchFamily="18" charset="0"/>
                <a:cs typeface="Times New Roman" panose="02020603050405020304" pitchFamily="18" charset="0"/>
              </a:rPr>
              <a:t>Funding (up to $2,500) can be used to develop a person-directed plan that builds on the individual’s strengths and interests and identifies support to help them achieve their goals. These supports can be purchased from independent planners, facilitators, or developmental services agencies.</a:t>
            </a:r>
          </a:p>
          <a:p>
            <a:endParaRPr lang="en-US" dirty="0"/>
          </a:p>
        </p:txBody>
      </p:sp>
      <p:sp>
        <p:nvSpPr>
          <p:cNvPr id="4" name="Slide Number Placeholder 3">
            <a:extLst>
              <a:ext uri="{FF2B5EF4-FFF2-40B4-BE49-F238E27FC236}">
                <a16:creationId xmlns:a16="http://schemas.microsoft.com/office/drawing/2014/main" id="{617AD3B5-F3DA-E7E0-C433-F87A9AA81E0F}"/>
              </a:ext>
            </a:extLst>
          </p:cNvPr>
          <p:cNvSpPr>
            <a:spLocks noGrp="1"/>
          </p:cNvSpPr>
          <p:nvPr>
            <p:ph type="sldNum" sz="quarter" idx="12"/>
          </p:nvPr>
        </p:nvSpPr>
        <p:spPr/>
        <p:txBody>
          <a:bodyPr/>
          <a:lstStyle/>
          <a:p>
            <a:fld id="{23F86081-06D6-47FF-82D7-32BFC209DA72}" type="slidenum">
              <a:rPr lang="en-CA" smtClean="0"/>
              <a:t>26</a:t>
            </a:fld>
            <a:endParaRPr lang="en-CA" dirty="0"/>
          </a:p>
        </p:txBody>
      </p:sp>
    </p:spTree>
    <p:extLst>
      <p:ext uri="{BB962C8B-B14F-4D97-AF65-F5344CB8AC3E}">
        <p14:creationId xmlns:p14="http://schemas.microsoft.com/office/powerpoint/2010/main" val="65651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56D3-2562-F6F3-48C7-7F7FC7296A9E}"/>
              </a:ext>
            </a:extLst>
          </p:cNvPr>
          <p:cNvSpPr>
            <a:spLocks noGrp="1"/>
          </p:cNvSpPr>
          <p:nvPr>
            <p:ph type="title"/>
          </p:nvPr>
        </p:nvSpPr>
        <p:spPr>
          <a:xfrm>
            <a:off x="838200" y="365126"/>
            <a:ext cx="10515600" cy="787814"/>
          </a:xfrm>
        </p:spPr>
        <p:txBody>
          <a:bodyPr>
            <a:normAutofit/>
          </a:bodyPr>
          <a:lstStyle/>
          <a:p>
            <a:r>
              <a:rPr lang="en-US" sz="2400" dirty="0">
                <a:latin typeface="Times New Roman" panose="02020603050405020304" pitchFamily="18" charset="0"/>
                <a:cs typeface="Times New Roman" panose="02020603050405020304" pitchFamily="18" charset="0"/>
              </a:rPr>
              <a:t>DSO DISABILTY SERVICE ONTARIO PASSPORT FUNDING 													Page 3</a:t>
            </a:r>
          </a:p>
        </p:txBody>
      </p:sp>
      <p:sp>
        <p:nvSpPr>
          <p:cNvPr id="3" name="Content Placeholder 2">
            <a:extLst>
              <a:ext uri="{FF2B5EF4-FFF2-40B4-BE49-F238E27FC236}">
                <a16:creationId xmlns:a16="http://schemas.microsoft.com/office/drawing/2014/main" id="{DA2D25AC-0351-EE86-103C-86A76ED7324A}"/>
              </a:ext>
            </a:extLst>
          </p:cNvPr>
          <p:cNvSpPr>
            <a:spLocks noGrp="1"/>
          </p:cNvSpPr>
          <p:nvPr>
            <p:ph idx="1"/>
          </p:nvPr>
        </p:nvSpPr>
        <p:spPr>
          <a:xfrm>
            <a:off x="838200" y="1152940"/>
            <a:ext cx="10515600" cy="5024023"/>
          </a:xfrm>
        </p:spPr>
        <p:txBody>
          <a:bodyPr>
            <a:normAutofit fontScale="32500" lnSpcReduction="20000"/>
          </a:bodyPr>
          <a:lstStyle/>
          <a:p>
            <a:pPr marL="0" indent="0">
              <a:buNone/>
            </a:pPr>
            <a:r>
              <a:rPr lang="en-US" sz="6400" b="1" dirty="0">
                <a:latin typeface="Times New Roman" panose="02020603050405020304" pitchFamily="18" charset="0"/>
                <a:cs typeface="Times New Roman" panose="02020603050405020304" pitchFamily="18" charset="0"/>
              </a:rPr>
              <a:t>Administration</a:t>
            </a:r>
          </a:p>
          <a:p>
            <a:r>
              <a:rPr lang="en-US" sz="5600" dirty="0">
                <a:latin typeface="Times New Roman" panose="02020603050405020304" pitchFamily="18" charset="0"/>
                <a:cs typeface="Times New Roman" panose="02020603050405020304" pitchFamily="18" charset="0"/>
              </a:rPr>
              <a:t>Funding can cover some employer costs (e.g., Canada Pension Plan contributions, Employment Insurance, etc.) and some administrative supports (e.g., bank fees, bookkeeping, etc.).</a:t>
            </a:r>
          </a:p>
          <a:p>
            <a:pPr marL="0" indent="0">
              <a:buNone/>
            </a:pPr>
            <a:endParaRPr lang="en-US" sz="6400" b="1" dirty="0">
              <a:latin typeface="Times New Roman" panose="02020603050405020304" pitchFamily="18" charset="0"/>
              <a:cs typeface="Times New Roman" panose="02020603050405020304" pitchFamily="18" charset="0"/>
            </a:endParaRPr>
          </a:p>
          <a:p>
            <a:pPr marL="0" indent="0">
              <a:buNone/>
            </a:pPr>
            <a:r>
              <a:rPr lang="en-US" sz="6400" b="1" dirty="0">
                <a:latin typeface="Times New Roman" panose="02020603050405020304" pitchFamily="18" charset="0"/>
                <a:cs typeface="Times New Roman" panose="02020603050405020304" pitchFamily="18" charset="0"/>
              </a:rPr>
              <a:t>Technology</a:t>
            </a:r>
          </a:p>
          <a:p>
            <a:r>
              <a:rPr lang="en-US" sz="5600" dirty="0">
                <a:latin typeface="Times New Roman" panose="02020603050405020304" pitchFamily="18" charset="0"/>
                <a:cs typeface="Times New Roman" panose="02020603050405020304" pitchFamily="18" charset="0"/>
              </a:rPr>
              <a:t>Funding (up to $3000) can be used for technology products and services (e.g., laptops or tablets, cell phones and plans, Internet service provider fees, printers, etc.), including repair and maintenance costs.</a:t>
            </a:r>
          </a:p>
          <a:p>
            <a:r>
              <a:rPr lang="en-US" sz="5600" dirty="0">
                <a:latin typeface="Times New Roman" panose="02020603050405020304" pitchFamily="18" charset="0"/>
                <a:cs typeface="Times New Roman" panose="02020603050405020304" pitchFamily="18" charset="0"/>
              </a:rPr>
              <a:t>Community participation and supports supplies and equipment.</a:t>
            </a:r>
          </a:p>
          <a:p>
            <a:r>
              <a:rPr lang="en-US" sz="5600" dirty="0">
                <a:latin typeface="Times New Roman" panose="02020603050405020304" pitchFamily="18" charset="0"/>
                <a:cs typeface="Times New Roman" panose="02020603050405020304" pitchFamily="18" charset="0"/>
              </a:rPr>
              <a:t>Funding (up to $2000) can be used for:</a:t>
            </a:r>
          </a:p>
          <a:p>
            <a:r>
              <a:rPr lang="en-US" sz="5600" dirty="0">
                <a:latin typeface="Times New Roman" panose="02020603050405020304" pitchFamily="18" charset="0"/>
                <a:cs typeface="Times New Roman" panose="02020603050405020304" pitchFamily="18" charset="0"/>
              </a:rPr>
              <a:t>Supplies and equipment to support organized and general social, leisure and cultural activities (e.g., sports and recreation, fitness, arts and crafts, learning, and skills development)</a:t>
            </a:r>
          </a:p>
          <a:p>
            <a:r>
              <a:rPr lang="en-US" sz="5600" dirty="0">
                <a:latin typeface="Times New Roman" panose="02020603050405020304" pitchFamily="18" charset="0"/>
                <a:cs typeface="Times New Roman" panose="02020603050405020304" pitchFamily="18" charset="0"/>
              </a:rPr>
              <a:t>Personal protective equipment (e.g., masks, gowns, gloves, face shields, etc.)</a:t>
            </a:r>
          </a:p>
          <a:p>
            <a:r>
              <a:rPr lang="en-US" sz="5600" dirty="0">
                <a:latin typeface="Times New Roman" panose="02020603050405020304" pitchFamily="18" charset="0"/>
                <a:cs typeface="Times New Roman" panose="02020603050405020304" pitchFamily="18" charset="0"/>
              </a:rPr>
              <a:t>Sensory items</a:t>
            </a:r>
          </a:p>
          <a:p>
            <a:r>
              <a:rPr lang="en-US" sz="5600" dirty="0">
                <a:latin typeface="Times New Roman" panose="02020603050405020304" pitchFamily="18" charset="0"/>
                <a:cs typeface="Times New Roman" panose="02020603050405020304" pitchFamily="18" charset="0"/>
              </a:rPr>
              <a:t>Repair and maintenance costs (e.g., bike tune-up)</a:t>
            </a:r>
          </a:p>
          <a:p>
            <a:endParaRPr lang="en-US" dirty="0"/>
          </a:p>
        </p:txBody>
      </p:sp>
      <p:sp>
        <p:nvSpPr>
          <p:cNvPr id="4" name="Slide Number Placeholder 3">
            <a:extLst>
              <a:ext uri="{FF2B5EF4-FFF2-40B4-BE49-F238E27FC236}">
                <a16:creationId xmlns:a16="http://schemas.microsoft.com/office/drawing/2014/main" id="{CF26F165-822E-A3F4-1EA8-AF00378F6DC4}"/>
              </a:ext>
            </a:extLst>
          </p:cNvPr>
          <p:cNvSpPr>
            <a:spLocks noGrp="1"/>
          </p:cNvSpPr>
          <p:nvPr>
            <p:ph type="sldNum" sz="quarter" idx="12"/>
          </p:nvPr>
        </p:nvSpPr>
        <p:spPr/>
        <p:txBody>
          <a:bodyPr/>
          <a:lstStyle/>
          <a:p>
            <a:fld id="{23F86081-06D6-47FF-82D7-32BFC209DA72}" type="slidenum">
              <a:rPr lang="en-CA" smtClean="0"/>
              <a:t>27</a:t>
            </a:fld>
            <a:endParaRPr lang="en-CA" dirty="0"/>
          </a:p>
        </p:txBody>
      </p:sp>
    </p:spTree>
    <p:extLst>
      <p:ext uri="{BB962C8B-B14F-4D97-AF65-F5344CB8AC3E}">
        <p14:creationId xmlns:p14="http://schemas.microsoft.com/office/powerpoint/2010/main" val="605476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D864C-1D80-3B55-2DB8-7B30DAA98868}"/>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DSO DISABILITY SERVICE ONTARIO PASSPORT FUNDING     Page 4 </a:t>
            </a:r>
          </a:p>
        </p:txBody>
      </p:sp>
      <p:sp>
        <p:nvSpPr>
          <p:cNvPr id="3" name="Content Placeholder 2">
            <a:extLst>
              <a:ext uri="{FF2B5EF4-FFF2-40B4-BE49-F238E27FC236}">
                <a16:creationId xmlns:a16="http://schemas.microsoft.com/office/drawing/2014/main" id="{2D511647-BC4F-FB12-DE8C-FAE49F1FD470}"/>
              </a:ext>
            </a:extLst>
          </p:cNvPr>
          <p:cNvSpPr>
            <a:spLocks noGrp="1"/>
          </p:cNvSpPr>
          <p:nvPr>
            <p:ph idx="1"/>
          </p:nvPr>
        </p:nvSpPr>
        <p:spPr/>
        <p:txBody>
          <a:bodyPr>
            <a:normAutofit/>
          </a:bodyPr>
          <a:lstStyle/>
          <a:p>
            <a:pPr marL="0" indent="0">
              <a:buNone/>
            </a:pPr>
            <a:r>
              <a:rPr lang="en-US" sz="2100" b="1" dirty="0">
                <a:latin typeface="Times New Roman" panose="02020603050405020304" pitchFamily="18" charset="0"/>
                <a:cs typeface="Times New Roman" panose="02020603050405020304" pitchFamily="18" charset="0"/>
              </a:rPr>
              <a:t>What's </a:t>
            </a:r>
            <a:r>
              <a:rPr lang="en-US" sz="2100" b="1" u="sng" dirty="0">
                <a:latin typeface="Times New Roman" panose="02020603050405020304" pitchFamily="18" charset="0"/>
                <a:cs typeface="Times New Roman" panose="02020603050405020304" pitchFamily="18" charset="0"/>
              </a:rPr>
              <a:t>NOT</a:t>
            </a:r>
            <a:r>
              <a:rPr lang="en-US" sz="2100" b="1" dirty="0">
                <a:latin typeface="Times New Roman" panose="02020603050405020304" pitchFamily="18" charset="0"/>
                <a:cs typeface="Times New Roman" panose="02020603050405020304" pitchFamily="18" charset="0"/>
              </a:rPr>
              <a:t> Covered?</a:t>
            </a:r>
          </a:p>
          <a:p>
            <a:pPr marL="0" indent="0">
              <a:buNone/>
            </a:pPr>
            <a:r>
              <a:rPr lang="en-US" sz="1800" dirty="0">
                <a:latin typeface="Times New Roman" panose="02020603050405020304" pitchFamily="18" charset="0"/>
                <a:cs typeface="Times New Roman" panose="02020603050405020304" pitchFamily="18" charset="0"/>
              </a:rPr>
              <a:t>Some of the items not covered under the program include:</a:t>
            </a:r>
          </a:p>
          <a:p>
            <a:r>
              <a:rPr lang="en-US" sz="1800" dirty="0">
                <a:latin typeface="Times New Roman" panose="02020603050405020304" pitchFamily="18" charset="0"/>
                <a:cs typeface="Times New Roman" panose="02020603050405020304" pitchFamily="18" charset="0"/>
              </a:rPr>
              <a:t>Housing and home maintenance (e.g., rent, home renovations or modifications, housekeeping)</a:t>
            </a:r>
          </a:p>
          <a:p>
            <a:r>
              <a:rPr lang="en-US" sz="1800" dirty="0">
                <a:latin typeface="Times New Roman" panose="02020603050405020304" pitchFamily="18" charset="0"/>
                <a:cs typeface="Times New Roman" panose="02020603050405020304" pitchFamily="18" charset="0"/>
              </a:rPr>
              <a:t>Household items and electronics (e.g., furniture, appliances)</a:t>
            </a:r>
          </a:p>
          <a:p>
            <a:r>
              <a:rPr lang="en-US" sz="1800" dirty="0">
                <a:latin typeface="Times New Roman" panose="02020603050405020304" pitchFamily="18" charset="0"/>
                <a:cs typeface="Times New Roman" panose="02020603050405020304" pitchFamily="18" charset="0"/>
              </a:rPr>
              <a:t>Indirect respite services and supports (e.g., cleaning, meal preparation, snow removal, care of other family members)</a:t>
            </a:r>
          </a:p>
          <a:p>
            <a:r>
              <a:rPr lang="en-US" sz="1800" dirty="0">
                <a:latin typeface="Times New Roman" panose="02020603050405020304" pitchFamily="18" charset="0"/>
                <a:cs typeface="Times New Roman" panose="02020603050405020304" pitchFamily="18" charset="0"/>
              </a:rPr>
              <a:t>Holiday travel (e.g., personal or family vacations)</a:t>
            </a:r>
          </a:p>
          <a:p>
            <a:r>
              <a:rPr lang="en-US" sz="1800" dirty="0">
                <a:latin typeface="Times New Roman" panose="02020603050405020304" pitchFamily="18" charset="0"/>
                <a:cs typeface="Times New Roman" panose="02020603050405020304" pitchFamily="18" charset="0"/>
              </a:rPr>
              <a:t>Groceries, food, and restaurant meals</a:t>
            </a:r>
          </a:p>
          <a:p>
            <a:r>
              <a:rPr lang="en-US" sz="1800" dirty="0">
                <a:latin typeface="Times New Roman" panose="02020603050405020304" pitchFamily="18" charset="0"/>
                <a:cs typeface="Times New Roman" panose="02020603050405020304" pitchFamily="18" charset="0"/>
              </a:rPr>
              <a:t>Some technology products and services (e.g., gaming consoles, video games, in-app purchases, TV cable or streaming subscription fees)</a:t>
            </a:r>
          </a:p>
          <a:p>
            <a:r>
              <a:rPr lang="en-US" sz="1800" b="1" dirty="0">
                <a:latin typeface="Times New Roman" panose="02020603050405020304" pitchFamily="18" charset="0"/>
                <a:cs typeface="Times New Roman" panose="02020603050405020304" pitchFamily="18" charset="0"/>
              </a:rPr>
              <a:t>Please note: This is not a complete list of what's not covered. For more information about how your Passport funding can be used, please see the guidelines.</a:t>
            </a:r>
          </a:p>
          <a:p>
            <a:endParaRPr lang="en-US" dirty="0"/>
          </a:p>
        </p:txBody>
      </p:sp>
      <p:sp>
        <p:nvSpPr>
          <p:cNvPr id="4" name="Slide Number Placeholder 3">
            <a:extLst>
              <a:ext uri="{FF2B5EF4-FFF2-40B4-BE49-F238E27FC236}">
                <a16:creationId xmlns:a16="http://schemas.microsoft.com/office/drawing/2014/main" id="{48260568-4B38-CF7F-800A-7EE2E89479CD}"/>
              </a:ext>
            </a:extLst>
          </p:cNvPr>
          <p:cNvSpPr>
            <a:spLocks noGrp="1"/>
          </p:cNvSpPr>
          <p:nvPr>
            <p:ph type="sldNum" sz="quarter" idx="12"/>
          </p:nvPr>
        </p:nvSpPr>
        <p:spPr/>
        <p:txBody>
          <a:bodyPr/>
          <a:lstStyle/>
          <a:p>
            <a:fld id="{23F86081-06D6-47FF-82D7-32BFC209DA72}" type="slidenum">
              <a:rPr lang="en-CA" smtClean="0"/>
              <a:t>28</a:t>
            </a:fld>
            <a:endParaRPr lang="en-CA" dirty="0"/>
          </a:p>
        </p:txBody>
      </p:sp>
    </p:spTree>
    <p:extLst>
      <p:ext uri="{BB962C8B-B14F-4D97-AF65-F5344CB8AC3E}">
        <p14:creationId xmlns:p14="http://schemas.microsoft.com/office/powerpoint/2010/main" val="1852521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80015-D9EE-91B6-F2CF-4FD9A7B27EDD}"/>
              </a:ext>
            </a:extLst>
          </p:cNvPr>
          <p:cNvSpPr>
            <a:spLocks noGrp="1"/>
          </p:cNvSpPr>
          <p:nvPr>
            <p:ph type="title"/>
          </p:nvPr>
        </p:nvSpPr>
        <p:spPr>
          <a:xfrm>
            <a:off x="838200" y="365126"/>
            <a:ext cx="10515600" cy="748058"/>
          </a:xfrm>
        </p:spPr>
        <p:txBody>
          <a:bodyPr>
            <a:normAutofit/>
          </a:bodyPr>
          <a:lstStyle/>
          <a:p>
            <a:r>
              <a:rPr lang="en-US" sz="2400" b="1" dirty="0">
                <a:latin typeface="Times New Roman" panose="02020603050405020304" pitchFamily="18" charset="0"/>
                <a:cs typeface="Times New Roman" panose="02020603050405020304" pitchFamily="18" charset="0"/>
              </a:rPr>
              <a:t>OPHI ONTARIO PRIORITIES HOUSING INIATIVE</a:t>
            </a:r>
          </a:p>
        </p:txBody>
      </p:sp>
      <p:sp>
        <p:nvSpPr>
          <p:cNvPr id="4" name="Slide Number Placeholder 3">
            <a:extLst>
              <a:ext uri="{FF2B5EF4-FFF2-40B4-BE49-F238E27FC236}">
                <a16:creationId xmlns:a16="http://schemas.microsoft.com/office/drawing/2014/main" id="{B65DF5B7-3E00-F402-406D-25C0280DD003}"/>
              </a:ext>
            </a:extLst>
          </p:cNvPr>
          <p:cNvSpPr>
            <a:spLocks noGrp="1"/>
          </p:cNvSpPr>
          <p:nvPr>
            <p:ph type="sldNum" sz="quarter" idx="12"/>
          </p:nvPr>
        </p:nvSpPr>
        <p:spPr/>
        <p:txBody>
          <a:bodyPr/>
          <a:lstStyle/>
          <a:p>
            <a:fld id="{23F86081-06D6-47FF-82D7-32BFC209DA72}" type="slidenum">
              <a:rPr lang="en-CA" smtClean="0"/>
              <a:t>29</a:t>
            </a:fld>
            <a:endParaRPr lang="en-CA" dirty="0"/>
          </a:p>
        </p:txBody>
      </p:sp>
      <p:sp>
        <p:nvSpPr>
          <p:cNvPr id="6" name="Content Placeholder 5">
            <a:extLst>
              <a:ext uri="{FF2B5EF4-FFF2-40B4-BE49-F238E27FC236}">
                <a16:creationId xmlns:a16="http://schemas.microsoft.com/office/drawing/2014/main" id="{8CE178B0-AE4C-8A17-4C10-D747AA5BD914}"/>
              </a:ext>
            </a:extLst>
          </p:cNvPr>
          <p:cNvSpPr>
            <a:spLocks noGrp="1"/>
          </p:cNvSpPr>
          <p:nvPr>
            <p:ph idx="1"/>
          </p:nvPr>
        </p:nvSpPr>
        <p:spPr>
          <a:xfrm>
            <a:off x="838200" y="1113184"/>
            <a:ext cx="10515600" cy="5063779"/>
          </a:xfrm>
        </p:spPr>
        <p:txBody>
          <a:bodyPr>
            <a:normAutofit fontScale="40000" lnSpcReduction="20000"/>
          </a:bodyPr>
          <a:lstStyle/>
          <a:p>
            <a:pPr marL="0" indent="0">
              <a:buNone/>
            </a:pPr>
            <a:r>
              <a:rPr lang="en-US" sz="3500" b="1" dirty="0">
                <a:latin typeface="Times New Roman" panose="02020603050405020304" pitchFamily="18" charset="0"/>
                <a:cs typeface="Times New Roman" panose="02020603050405020304" pitchFamily="18" charset="0"/>
              </a:rPr>
              <a:t>What is the Secondary Suite Grant Program in Ontario?</a:t>
            </a:r>
          </a:p>
          <a:p>
            <a:pPr marL="0" indent="0">
              <a:buNone/>
            </a:pPr>
            <a:r>
              <a:rPr lang="en-US" dirty="0">
                <a:hlinkClick r:id="rId2"/>
              </a:rPr>
              <a:t>https://www.ontario.ca/page/add-second-unit-your-house</a:t>
            </a:r>
            <a:endParaRPr lang="en-US" dirty="0"/>
          </a:p>
          <a:p>
            <a:pPr marL="0" indent="0">
              <a:buNone/>
            </a:pPr>
            <a:endParaRPr lang="en-US" dirty="0"/>
          </a:p>
          <a:p>
            <a:pPr marL="0" indent="0">
              <a:buNone/>
            </a:pPr>
            <a:r>
              <a:rPr lang="en-US" sz="3000" b="1" dirty="0">
                <a:latin typeface="Times New Roman" panose="02020603050405020304" pitchFamily="18" charset="0"/>
                <a:cs typeface="Times New Roman" panose="02020603050405020304" pitchFamily="18" charset="0"/>
              </a:rPr>
              <a:t>The Secondary Suites Program is offered throughout Ontario as an effective way to increase the supply of affordable housing. Applicants can receive funding of up to $25,000 per unit for the creation of a secondary or garden suite.</a:t>
            </a:r>
          </a:p>
          <a:p>
            <a:r>
              <a:rPr lang="en-US" sz="3000" dirty="0">
                <a:latin typeface="Times New Roman" panose="02020603050405020304" pitchFamily="18" charset="0"/>
                <a:cs typeface="Times New Roman" panose="02020603050405020304" pitchFamily="18" charset="0"/>
              </a:rPr>
              <a:t> The Ontario Priorities Housing Initiative (OPHI) is implementing the Ontario Renovates Secondary Suites Forgivable Loan Program.</a:t>
            </a:r>
          </a:p>
          <a:p>
            <a:r>
              <a:rPr lang="en-US" sz="3000" dirty="0">
                <a:latin typeface="Times New Roman" panose="02020603050405020304" pitchFamily="18" charset="0"/>
                <a:cs typeface="Times New Roman" panose="02020603050405020304" pitchFamily="18" charset="0"/>
              </a:rPr>
              <a:t>The aim of the program is to increase the supply of affordable housing units for seniors, persons with disabilities and the homeless. </a:t>
            </a:r>
          </a:p>
          <a:p>
            <a:r>
              <a:rPr lang="en-US" sz="3000" dirty="0">
                <a:latin typeface="Times New Roman" panose="02020603050405020304" pitchFamily="18" charset="0"/>
                <a:cs typeface="Times New Roman" panose="02020603050405020304" pitchFamily="18" charset="0"/>
              </a:rPr>
              <a:t>This program provides eligible homeowners financial assistance in the form of a 15-year forgivable loan to create affordable secondary suites in existing single-family homes or garden suites on the property lot of a single-family home that is the homeowner ’s sole and principal residence. Eligible homeowners can apply for a maximum $25,000 forgivable loan to add or renovate an existing second unit in their homes, and an additional grant of $5,000 if accessible modifications are included in the project.</a:t>
            </a:r>
          </a:p>
          <a:p>
            <a:r>
              <a:rPr lang="en-US" sz="3000" dirty="0">
                <a:latin typeface="Times New Roman" panose="02020603050405020304" pitchFamily="18" charset="0"/>
                <a:cs typeface="Times New Roman" panose="02020603050405020304" pitchFamily="18" charset="0"/>
              </a:rPr>
              <a:t>Application intake is open and ongoing; however, funding is limited and will be provided on a first-come first-served basis to eligible applicants.</a:t>
            </a:r>
          </a:p>
          <a:p>
            <a:r>
              <a:rPr lang="en-US" b="1" dirty="0">
                <a:latin typeface="Times New Roman" panose="02020603050405020304" pitchFamily="18" charset="0"/>
                <a:cs typeface="Times New Roman" panose="02020603050405020304" pitchFamily="18" charset="0"/>
              </a:rPr>
              <a:t>PROGRAM ELIGIBILITY</a:t>
            </a:r>
          </a:p>
          <a:p>
            <a:r>
              <a:rPr lang="en-US" sz="3000" dirty="0">
                <a:latin typeface="Times New Roman" panose="02020603050405020304" pitchFamily="18" charset="0"/>
                <a:cs typeface="Times New Roman" panose="02020603050405020304" pitchFamily="18" charset="0"/>
              </a:rPr>
              <a:t>You may qualify for funding to help build an affordable secondary suite if:</a:t>
            </a:r>
          </a:p>
          <a:p>
            <a:r>
              <a:rPr lang="en-US" sz="3000" dirty="0">
                <a:latin typeface="Times New Roman" panose="02020603050405020304" pitchFamily="18" charset="0"/>
                <a:cs typeface="Times New Roman" panose="02020603050405020304" pitchFamily="18" charset="0"/>
              </a:rPr>
              <a:t>The project is to be completed on the property of a homeowner’s sole and principal residence.</a:t>
            </a:r>
          </a:p>
          <a:p>
            <a:r>
              <a:rPr lang="en-US" sz="3000" dirty="0">
                <a:latin typeface="Times New Roman" panose="02020603050405020304" pitchFamily="18" charset="0"/>
                <a:cs typeface="Times New Roman" panose="02020603050405020304" pitchFamily="18" charset="0"/>
              </a:rPr>
              <a:t>Mortgage payments and City property taxes are paid and current, and property insurance coverage for full value of home is in place.</a:t>
            </a:r>
          </a:p>
          <a:p>
            <a:r>
              <a:rPr lang="en-US" sz="3000" dirty="0">
                <a:latin typeface="Times New Roman" panose="02020603050405020304" pitchFamily="18" charset="0"/>
                <a:cs typeface="Times New Roman" panose="02020603050405020304" pitchFamily="18" charset="0"/>
              </a:rPr>
              <a:t>The homeowner’s total annual household income does not exceed a maximum of $92,500.</a:t>
            </a:r>
          </a:p>
          <a:p>
            <a:r>
              <a:rPr lang="en-US" sz="3000" dirty="0">
                <a:latin typeface="Times New Roman" panose="02020603050405020304" pitchFamily="18" charset="0"/>
                <a:cs typeface="Times New Roman" panose="02020603050405020304" pitchFamily="18" charset="0"/>
              </a:rPr>
              <a:t>The amount of rent charged for secondary suite is below the maximum permitted during the 15- year term of the agreement.</a:t>
            </a:r>
          </a:p>
          <a:p>
            <a:r>
              <a:rPr lang="en-US" sz="3000" dirty="0">
                <a:latin typeface="Times New Roman" panose="02020603050405020304" pitchFamily="18" charset="0"/>
                <a:cs typeface="Times New Roman" panose="02020603050405020304" pitchFamily="18" charset="0"/>
              </a:rPr>
              <a:t>The future tenant’s household income is below the maximum permitted.</a:t>
            </a:r>
          </a:p>
          <a:p>
            <a:r>
              <a:rPr lang="en-US" sz="3000" dirty="0">
                <a:latin typeface="Times New Roman" panose="02020603050405020304" pitchFamily="18" charset="0"/>
                <a:cs typeface="Times New Roman" panose="02020603050405020304" pitchFamily="18" charset="0"/>
              </a:rPr>
              <a:t>The secondary suite meets applicable Zoning By-Law and Building Code Regulations</a:t>
            </a:r>
          </a:p>
          <a:p>
            <a:r>
              <a:rPr lang="en-US" sz="3000" dirty="0">
                <a:latin typeface="Times New Roman" panose="02020603050405020304" pitchFamily="18" charset="0"/>
                <a:cs typeface="Times New Roman" panose="02020603050405020304" pitchFamily="18" charset="0"/>
              </a:rPr>
              <a:t>If you are not completing the work yourself, the work must be completed by a licensed contractor.</a:t>
            </a:r>
          </a:p>
          <a:p>
            <a:endParaRPr lang="en-US" dirty="0"/>
          </a:p>
          <a:p>
            <a:endParaRPr lang="en-US" dirty="0"/>
          </a:p>
        </p:txBody>
      </p:sp>
    </p:spTree>
    <p:extLst>
      <p:ext uri="{BB962C8B-B14F-4D97-AF65-F5344CB8AC3E}">
        <p14:creationId xmlns:p14="http://schemas.microsoft.com/office/powerpoint/2010/main" val="380685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21F69-8C80-4746-9565-5E180AC15F7B}"/>
              </a:ext>
            </a:extLst>
          </p:cNvPr>
          <p:cNvSpPr>
            <a:spLocks noGrp="1"/>
          </p:cNvSpPr>
          <p:nvPr>
            <p:ph type="title"/>
          </p:nvPr>
        </p:nvSpPr>
        <p:spPr/>
        <p:txBody>
          <a:bodyPr>
            <a:normAutofit/>
          </a:bodyPr>
          <a:lstStyle/>
          <a:p>
            <a:pPr algn="ctr"/>
            <a:r>
              <a:rPr lang="en-US" sz="2800" b="1" dirty="0"/>
              <a:t>RDSP Registered Disability Saving Plan</a:t>
            </a:r>
            <a:endParaRPr lang="en-CA" sz="2800" b="1" dirty="0"/>
          </a:p>
        </p:txBody>
      </p:sp>
      <p:sp>
        <p:nvSpPr>
          <p:cNvPr id="3" name="Content Placeholder 2">
            <a:extLst>
              <a:ext uri="{FF2B5EF4-FFF2-40B4-BE49-F238E27FC236}">
                <a16:creationId xmlns:a16="http://schemas.microsoft.com/office/drawing/2014/main" id="{BC1DAADA-8C30-43CA-83A1-18BF396A9BBF}"/>
              </a:ext>
            </a:extLst>
          </p:cNvPr>
          <p:cNvSpPr>
            <a:spLocks noGrp="1"/>
          </p:cNvSpPr>
          <p:nvPr>
            <p:ph idx="1"/>
          </p:nvPr>
        </p:nvSpPr>
        <p:spPr>
          <a:xfrm>
            <a:off x="838200" y="1434905"/>
            <a:ext cx="10515600" cy="5286570"/>
          </a:xfrm>
        </p:spPr>
        <p:txBody>
          <a:bodyPr>
            <a:normAutofit fontScale="92500" lnSpcReduction="20000"/>
          </a:bodyPr>
          <a:lstStyle/>
          <a:p>
            <a:pPr marL="0" indent="0">
              <a:buNone/>
            </a:pPr>
            <a:r>
              <a:rPr lang="en-CA" sz="1700" dirty="0"/>
              <a:t>Registered Disability Savings Plan</a:t>
            </a:r>
          </a:p>
          <a:p>
            <a:pPr marL="0" indent="0">
              <a:buNone/>
            </a:pPr>
            <a:r>
              <a:rPr lang="en-CA" sz="1700" b="1" dirty="0">
                <a:latin typeface="Times New Roman" panose="02020603050405020304" pitchFamily="18" charset="0"/>
                <a:cs typeface="Times New Roman" panose="02020603050405020304" pitchFamily="18" charset="0"/>
              </a:rPr>
              <a:t>https://www.canada.ca/en/employment-social-development/programs/disability/savings/grants-bonds.html</a:t>
            </a:r>
          </a:p>
          <a:p>
            <a:pPr marL="0" indent="0">
              <a:buNone/>
            </a:pPr>
            <a:r>
              <a:rPr lang="en-CA" sz="1700" dirty="0">
                <a:latin typeface="Times New Roman" panose="02020603050405020304" pitchFamily="18" charset="0"/>
                <a:cs typeface="Times New Roman" panose="02020603050405020304" pitchFamily="18" charset="0"/>
              </a:rPr>
              <a:t>The Registered Disability Savings Plan (RDSP) is a long-term savings plan to help Canadians with disabilities and their families save for the future. If you have an RDSP, you may also be eligible for grants and bonds to help with your long-term savings.</a:t>
            </a:r>
          </a:p>
          <a:p>
            <a:pPr marL="0" indent="0">
              <a:buNone/>
            </a:pPr>
            <a:r>
              <a:rPr lang="en-CA" sz="1700" dirty="0">
                <a:latin typeface="Times New Roman" panose="02020603050405020304" pitchFamily="18" charset="0"/>
                <a:cs typeface="Times New Roman" panose="02020603050405020304" pitchFamily="18" charset="0"/>
              </a:rPr>
              <a:t>You should consider opening an RDSP if you have a long-term disability and are: eligible for the Disability Tax Credit; under the age of 60 (if you are 59, you must apply before the end of the calendar year in which you turned 59); a Canadian resident with a Social Insurance Number (SIN); and looking for a long- term savings plan.</a:t>
            </a:r>
          </a:p>
          <a:p>
            <a:pPr marL="0" indent="0">
              <a:buNone/>
            </a:pPr>
            <a:r>
              <a:rPr lang="en-CA" sz="1700" dirty="0">
                <a:latin typeface="Times New Roman" panose="02020603050405020304" pitchFamily="18" charset="0"/>
                <a:cs typeface="Times New Roman" panose="02020603050405020304" pitchFamily="18" charset="0"/>
              </a:rPr>
              <a:t>You may contribute any amount to your RDSP each year, up to the </a:t>
            </a:r>
            <a:r>
              <a:rPr lang="en-CA" sz="1700" b="1" dirty="0">
                <a:latin typeface="Times New Roman" panose="02020603050405020304" pitchFamily="18" charset="0"/>
                <a:cs typeface="Times New Roman" panose="02020603050405020304" pitchFamily="18" charset="0"/>
              </a:rPr>
              <a:t>lifetime contribution limit of $200,000</a:t>
            </a:r>
            <a:r>
              <a:rPr lang="en-CA" sz="1700" dirty="0">
                <a:latin typeface="Times New Roman" panose="02020603050405020304" pitchFamily="18" charset="0"/>
                <a:cs typeface="Times New Roman" panose="02020603050405020304" pitchFamily="18" charset="0"/>
              </a:rPr>
              <a:t>. With written permission from the RDSP holder, anyone may contribute to the RDSP.</a:t>
            </a:r>
          </a:p>
          <a:p>
            <a:pPr marL="0" indent="0">
              <a:buNone/>
            </a:pPr>
            <a:endParaRPr lang="en-CA" sz="1700" dirty="0">
              <a:latin typeface="Times New Roman" panose="02020603050405020304" pitchFamily="18" charset="0"/>
              <a:cs typeface="Times New Roman" panose="02020603050405020304" pitchFamily="18" charset="0"/>
            </a:endParaRPr>
          </a:p>
          <a:p>
            <a:pPr marL="0" indent="0">
              <a:buNone/>
            </a:pPr>
            <a:r>
              <a:rPr lang="en-CA" sz="1700" b="1" dirty="0">
                <a:latin typeface="Times New Roman" panose="02020603050405020304" pitchFamily="18" charset="0"/>
                <a:cs typeface="Times New Roman" panose="02020603050405020304" pitchFamily="18" charset="0"/>
              </a:rPr>
              <a:t>Canada Disability Savings Grant</a:t>
            </a:r>
          </a:p>
          <a:p>
            <a:r>
              <a:rPr lang="en-CA" sz="1700" dirty="0">
                <a:latin typeface="Times New Roman" panose="02020603050405020304" pitchFamily="18" charset="0"/>
                <a:cs typeface="Times New Roman" panose="02020603050405020304" pitchFamily="18" charset="0"/>
              </a:rPr>
              <a:t>The Canada Disability Savings Grant is a matching grant. That means that the Government also pays into your RDSP to help you save. The Government gives matching grants of up to 300 percent, depending on the beneficiary's family income and contribution. The maximum Grant amount is $3,500 per year, with a limit of $70,000 over your lifetime. Matching grants are paid into the RDSP on contributions that are made up to and including December 31 of the year you turn 49 years of age.</a:t>
            </a:r>
          </a:p>
          <a:p>
            <a:pPr marL="0" indent="0">
              <a:buNone/>
            </a:pPr>
            <a:r>
              <a:rPr lang="en-CA" sz="1700" b="1" dirty="0">
                <a:latin typeface="Times New Roman" panose="02020603050405020304" pitchFamily="18" charset="0"/>
                <a:cs typeface="Times New Roman" panose="02020603050405020304" pitchFamily="18" charset="0"/>
              </a:rPr>
              <a:t>Canada Disability Savings Bond</a:t>
            </a:r>
          </a:p>
          <a:p>
            <a:r>
              <a:rPr lang="en-CA" sz="1700" dirty="0">
                <a:latin typeface="Times New Roman" panose="02020603050405020304" pitchFamily="18" charset="0"/>
                <a:cs typeface="Times New Roman" panose="02020603050405020304" pitchFamily="18" charset="0"/>
              </a:rPr>
              <a:t>The Canada Disability Savings Bond is money the Government contributes to the Registered Disability Savings Plans (RDSPs) of low- and modest-income Canadians. If you qualify for the Bond, you can receive up to $1,000 a year, depending on the beneficiary’s family income. Over an individual’s lifetime, there is a limit of $20,000. Bonds are paid into the RDSP if an application has been made on or before December 31 of the year the beneficiary turns 49 years of age. You do not need to make any contributions to your RDSP to receive the Bond</a:t>
            </a:r>
            <a:r>
              <a:rPr lang="en-CA" sz="1700" dirty="0"/>
              <a:t>.</a:t>
            </a:r>
          </a:p>
          <a:p>
            <a:endParaRPr lang="en-CA" dirty="0"/>
          </a:p>
        </p:txBody>
      </p:sp>
      <p:sp>
        <p:nvSpPr>
          <p:cNvPr id="4" name="Slide Number Placeholder 3">
            <a:extLst>
              <a:ext uri="{FF2B5EF4-FFF2-40B4-BE49-F238E27FC236}">
                <a16:creationId xmlns:a16="http://schemas.microsoft.com/office/drawing/2014/main" id="{079C7C25-330C-4DFD-B927-080E72B4EC4F}"/>
              </a:ext>
            </a:extLst>
          </p:cNvPr>
          <p:cNvSpPr>
            <a:spLocks noGrp="1"/>
          </p:cNvSpPr>
          <p:nvPr>
            <p:ph type="sldNum" sz="quarter" idx="12"/>
          </p:nvPr>
        </p:nvSpPr>
        <p:spPr/>
        <p:txBody>
          <a:bodyPr/>
          <a:lstStyle/>
          <a:p>
            <a:fld id="{23F86081-06D6-47FF-82D7-32BFC209DA72}" type="slidenum">
              <a:rPr lang="en-CA" smtClean="0"/>
              <a:t>3</a:t>
            </a:fld>
            <a:endParaRPr lang="en-CA" dirty="0"/>
          </a:p>
        </p:txBody>
      </p:sp>
    </p:spTree>
    <p:extLst>
      <p:ext uri="{BB962C8B-B14F-4D97-AF65-F5344CB8AC3E}">
        <p14:creationId xmlns:p14="http://schemas.microsoft.com/office/powerpoint/2010/main" val="4028327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A3AD-9938-4412-89BB-20FFA5133C48}"/>
              </a:ext>
            </a:extLst>
          </p:cNvPr>
          <p:cNvSpPr>
            <a:spLocks noGrp="1"/>
          </p:cNvSpPr>
          <p:nvPr>
            <p:ph type="title"/>
          </p:nvPr>
        </p:nvSpPr>
        <p:spPr>
          <a:xfrm>
            <a:off x="838200" y="365126"/>
            <a:ext cx="10515600" cy="721552"/>
          </a:xfrm>
        </p:spPr>
        <p:txBody>
          <a:bodyPr>
            <a:normAutofit/>
          </a:bodyPr>
          <a:lstStyle/>
          <a:p>
            <a:pPr algn="ctr"/>
            <a:r>
              <a:rPr lang="en-US" sz="2800" b="1" dirty="0">
                <a:latin typeface="Times New Roman" panose="02020603050405020304" pitchFamily="18" charset="0"/>
                <a:cs typeface="Times New Roman" panose="02020603050405020304" pitchFamily="18" charset="0"/>
              </a:rPr>
              <a:t>DISABILITY TAX CREDIT  - T2201 </a:t>
            </a:r>
            <a:endParaRPr lang="en-CA"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DA18CB-8927-45BB-9D5B-6CF8EB3F708F}"/>
              </a:ext>
            </a:extLst>
          </p:cNvPr>
          <p:cNvSpPr>
            <a:spLocks noGrp="1"/>
          </p:cNvSpPr>
          <p:nvPr>
            <p:ph idx="1"/>
          </p:nvPr>
        </p:nvSpPr>
        <p:spPr>
          <a:xfrm>
            <a:off x="838200" y="1266065"/>
            <a:ext cx="10515600" cy="5090285"/>
          </a:xfrm>
        </p:spPr>
        <p:txBody>
          <a:bodyPr>
            <a:normAutofit fontScale="62500" lnSpcReduction="20000"/>
          </a:bodyPr>
          <a:lstStyle/>
          <a:p>
            <a:pPr marL="0" indent="0">
              <a:buNone/>
            </a:pPr>
            <a:endParaRPr lang="en-US" sz="3500" b="1" dirty="0">
              <a:latin typeface="Times New Roman" panose="02020603050405020304" pitchFamily="18" charset="0"/>
              <a:cs typeface="Times New Roman" panose="02020603050405020304" pitchFamily="18" charset="0"/>
              <a:hlinkClick r:id="rId2"/>
            </a:endParaRPr>
          </a:p>
          <a:p>
            <a:pPr marL="0" indent="0">
              <a:buNone/>
            </a:pPr>
            <a:r>
              <a:rPr lang="en-US" sz="2900" b="1" dirty="0">
                <a:latin typeface="Times New Roman" panose="02020603050405020304" pitchFamily="18" charset="0"/>
                <a:cs typeface="Times New Roman" panose="02020603050405020304" pitchFamily="18" charset="0"/>
                <a:hlinkClick r:id="rId2"/>
              </a:rPr>
              <a:t>https://www.canada.ca/en/revenue-agency/services/tax/individuals/segments/tax-credits-deductions-persons-disabilities/disability-tax-credit.html</a:t>
            </a:r>
            <a:endParaRPr lang="en-US" sz="2900" b="1" dirty="0">
              <a:latin typeface="Times New Roman" panose="02020603050405020304" pitchFamily="18" charset="0"/>
              <a:cs typeface="Times New Roman" panose="02020603050405020304" pitchFamily="18" charset="0"/>
            </a:endParaRPr>
          </a:p>
          <a:p>
            <a:pPr marL="0" indent="0">
              <a:buNone/>
            </a:pPr>
            <a:endParaRPr lang="en-US" sz="3500" b="1"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What is the Disability Tax Credit (DTC)?</a:t>
            </a:r>
          </a:p>
          <a:p>
            <a:r>
              <a:rPr lang="en-US" sz="2500" dirty="0">
                <a:latin typeface="Times New Roman" panose="02020603050405020304" pitchFamily="18" charset="0"/>
                <a:cs typeface="Times New Roman" panose="02020603050405020304" pitchFamily="18" charset="0"/>
              </a:rPr>
              <a:t>Applicants can now complete Part A of the DTC application using the new digital form.</a:t>
            </a:r>
          </a:p>
          <a:p>
            <a:r>
              <a:rPr lang="en-US" sz="2500" dirty="0">
                <a:latin typeface="Times New Roman" panose="02020603050405020304" pitchFamily="18" charset="0"/>
                <a:cs typeface="Times New Roman" panose="02020603050405020304" pitchFamily="18" charset="0"/>
              </a:rPr>
              <a:t>The disability tax credit (DTC) is a non-refundable tax credit that helps people with impairments, or their supporting family member, reduce the amount of income tax they may have to pay.</a:t>
            </a:r>
          </a:p>
          <a:p>
            <a:r>
              <a:rPr lang="en-US" sz="2500" dirty="0">
                <a:latin typeface="Times New Roman" panose="02020603050405020304" pitchFamily="18" charset="0"/>
                <a:cs typeface="Times New Roman" panose="02020603050405020304" pitchFamily="18" charset="0"/>
              </a:rPr>
              <a:t>If you have a severe and prolonged impairment, you may apply for the credit. If you are approved, you may claim the credit at tax time. </a:t>
            </a:r>
          </a:p>
          <a:p>
            <a:r>
              <a:rPr lang="en-US" sz="2500" dirty="0">
                <a:latin typeface="Times New Roman" panose="02020603050405020304" pitchFamily="18" charset="0"/>
                <a:cs typeface="Times New Roman" panose="02020603050405020304" pitchFamily="18" charset="0"/>
              </a:rPr>
              <a:t>Applying for the Tax Credit – T2201</a:t>
            </a:r>
          </a:p>
          <a:p>
            <a:r>
              <a:rPr lang="en-US" sz="2500" dirty="0">
                <a:latin typeface="Times New Roman" panose="02020603050405020304" pitchFamily="18" charset="0"/>
                <a:cs typeface="Times New Roman" panose="02020603050405020304" pitchFamily="18" charset="0"/>
              </a:rPr>
              <a:t>This involves you and a medical practitioner who can certify the effects of your impairment.</a:t>
            </a:r>
          </a:p>
          <a:p>
            <a:r>
              <a:rPr lang="en-US" sz="2500" dirty="0">
                <a:latin typeface="Times New Roman" panose="02020603050405020304" pitchFamily="18" charset="0"/>
                <a:cs typeface="Times New Roman" panose="02020603050405020304" pitchFamily="18" charset="0"/>
              </a:rPr>
              <a:t>If you are applying for the first time, and are approved, the tax credit will be adjusted back for a ten-year period. This adjustment will reduce your tax amount each year. In addition, if you receive(d) the Child Tax Credit, the benefits will be adjusted, based on the new yearly income. </a:t>
            </a:r>
          </a:p>
          <a:p>
            <a:r>
              <a:rPr lang="en-US" sz="2500" dirty="0">
                <a:latin typeface="Times New Roman" panose="02020603050405020304" pitchFamily="18" charset="0"/>
                <a:cs typeface="Times New Roman" panose="02020603050405020304" pitchFamily="18" charset="0"/>
              </a:rPr>
              <a:t>DTC Non – refundable tax credit amount for 2022:</a:t>
            </a:r>
          </a:p>
          <a:p>
            <a:r>
              <a:rPr lang="en-US" sz="2500" dirty="0">
                <a:latin typeface="Times New Roman" panose="02020603050405020304" pitchFamily="18" charset="0"/>
                <a:cs typeface="Times New Roman" panose="02020603050405020304" pitchFamily="18" charset="0"/>
              </a:rPr>
              <a:t>If you are approved for the disability tax credit (DTC), you may be able to claim the disability amount of $8,870 on line 31600 of your 2022 tax return (in Step 5 of your T1).</a:t>
            </a:r>
          </a:p>
          <a:p>
            <a:pPr marL="0" indent="0">
              <a:buNone/>
            </a:pPr>
            <a:endParaRPr lang="en-CA" dirty="0"/>
          </a:p>
        </p:txBody>
      </p:sp>
      <p:sp>
        <p:nvSpPr>
          <p:cNvPr id="4" name="Slide Number Placeholder 3">
            <a:extLst>
              <a:ext uri="{FF2B5EF4-FFF2-40B4-BE49-F238E27FC236}">
                <a16:creationId xmlns:a16="http://schemas.microsoft.com/office/drawing/2014/main" id="{70017722-A396-4FB5-950E-1A7F9D02CEDB}"/>
              </a:ext>
            </a:extLst>
          </p:cNvPr>
          <p:cNvSpPr>
            <a:spLocks noGrp="1"/>
          </p:cNvSpPr>
          <p:nvPr>
            <p:ph type="sldNum" sz="quarter" idx="12"/>
          </p:nvPr>
        </p:nvSpPr>
        <p:spPr/>
        <p:txBody>
          <a:bodyPr/>
          <a:lstStyle/>
          <a:p>
            <a:fld id="{23F86081-06D6-47FF-82D7-32BFC209DA72}" type="slidenum">
              <a:rPr lang="en-CA" smtClean="0"/>
              <a:t>4</a:t>
            </a:fld>
            <a:endParaRPr lang="en-CA" dirty="0"/>
          </a:p>
        </p:txBody>
      </p:sp>
    </p:spTree>
    <p:extLst>
      <p:ext uri="{BB962C8B-B14F-4D97-AF65-F5344CB8AC3E}">
        <p14:creationId xmlns:p14="http://schemas.microsoft.com/office/powerpoint/2010/main" val="2417070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4AC93-7C16-67A2-F567-75D690F9244B}"/>
              </a:ext>
            </a:extLst>
          </p:cNvPr>
          <p:cNvSpPr>
            <a:spLocks noGrp="1"/>
          </p:cNvSpPr>
          <p:nvPr>
            <p:ph type="title"/>
          </p:nvPr>
        </p:nvSpPr>
        <p:spPr/>
        <p:txBody>
          <a:bodyPr>
            <a:normAutofit/>
          </a:bodyPr>
          <a:lstStyle/>
          <a:p>
            <a:pPr algn="ctr"/>
            <a:r>
              <a:rPr lang="en-US" sz="2400" dirty="0">
                <a:latin typeface="Times New Roman" panose="02020603050405020304" pitchFamily="18" charset="0"/>
                <a:cs typeface="Times New Roman" panose="02020603050405020304" pitchFamily="18" charset="0"/>
              </a:rPr>
              <a:t>Disability Tax Credit  - T2201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Supplement for Children with Disabilities </a:t>
            </a:r>
          </a:p>
        </p:txBody>
      </p:sp>
      <p:sp>
        <p:nvSpPr>
          <p:cNvPr id="3" name="Content Placeholder 2">
            <a:extLst>
              <a:ext uri="{FF2B5EF4-FFF2-40B4-BE49-F238E27FC236}">
                <a16:creationId xmlns:a16="http://schemas.microsoft.com/office/drawing/2014/main" id="{0C00E0F5-5BB6-C62D-9F43-853C14A75721}"/>
              </a:ext>
            </a:extLst>
          </p:cNvPr>
          <p:cNvSpPr>
            <a:spLocks noGrp="1"/>
          </p:cNvSpPr>
          <p:nvPr>
            <p:ph idx="1"/>
          </p:nvPr>
        </p:nvSpPr>
        <p:spPr/>
        <p:txBody>
          <a:bodyPr>
            <a:normAutofit fontScale="47500" lnSpcReduction="20000"/>
          </a:bodyPr>
          <a:lstStyle/>
          <a:p>
            <a:endParaRPr lang="en-US" dirty="0"/>
          </a:p>
          <a:p>
            <a:pPr marL="0" indent="0">
              <a:buNone/>
            </a:pPr>
            <a:r>
              <a:rPr lang="en-US" sz="2900" b="1" dirty="0">
                <a:latin typeface="Times New Roman" panose="02020603050405020304" pitchFamily="18" charset="0"/>
                <a:cs typeface="Times New Roman" panose="02020603050405020304" pitchFamily="18" charset="0"/>
              </a:rPr>
              <a:t>Supplement for Children with Disabilities</a:t>
            </a:r>
            <a:r>
              <a:rPr lang="en-US" sz="2900"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If you were 17 years or younger at the end of 2022 and qualify for the disability amount, you may claim up to an additional $5,174.</a:t>
            </a:r>
          </a:p>
          <a:p>
            <a:r>
              <a:rPr lang="en-US" dirty="0">
                <a:latin typeface="Times New Roman" panose="02020603050405020304" pitchFamily="18" charset="0"/>
                <a:cs typeface="Times New Roman" panose="02020603050405020304" pitchFamily="18" charset="0"/>
              </a:rPr>
              <a:t>This supplement may be reduced if one of the following applies:</a:t>
            </a:r>
          </a:p>
          <a:p>
            <a:r>
              <a:rPr lang="en-US" dirty="0">
                <a:latin typeface="Times New Roman" panose="02020603050405020304" pitchFamily="18" charset="0"/>
                <a:cs typeface="Times New Roman" panose="02020603050405020304" pitchFamily="18" charset="0"/>
              </a:rPr>
              <a:t>Someone claimed child - care expenses (line 21400) or attendant care expenses (line 33099 or 33199) for you on their tax return.</a:t>
            </a:r>
          </a:p>
          <a:p>
            <a:r>
              <a:rPr lang="en-US" dirty="0">
                <a:latin typeface="Times New Roman" panose="02020603050405020304" pitchFamily="18" charset="0"/>
                <a:cs typeface="Times New Roman" panose="02020603050405020304" pitchFamily="18" charset="0"/>
              </a:rPr>
              <a:t>You claimed attendant care expenses (line 21500 or line 33099) on your tax return.</a:t>
            </a:r>
          </a:p>
          <a:p>
            <a:r>
              <a:rPr lang="en-US" dirty="0">
                <a:latin typeface="Times New Roman" panose="02020603050405020304" pitchFamily="18" charset="0"/>
                <a:cs typeface="Times New Roman" panose="02020603050405020304" pitchFamily="18" charset="0"/>
              </a:rPr>
              <a:t>By reducing the amount of income tax, you may have to pay, the DTC aims to offset some of the extra costs related to the impairment.</a:t>
            </a:r>
          </a:p>
          <a:p>
            <a:r>
              <a:rPr lang="en-US" b="1" dirty="0">
                <a:latin typeface="Times New Roman" panose="02020603050405020304" pitchFamily="18" charset="0"/>
                <a:cs typeface="Times New Roman" panose="02020603050405020304" pitchFamily="18" charset="0"/>
              </a:rPr>
              <a:t>It is critical that you apply for the DTC as it opens the door to other Benefits:</a:t>
            </a:r>
          </a:p>
          <a:p>
            <a:r>
              <a:rPr lang="en-US" dirty="0">
                <a:latin typeface="Times New Roman" panose="02020603050405020304" pitchFamily="18" charset="0"/>
                <a:cs typeface="Times New Roman" panose="02020603050405020304" pitchFamily="18" charset="0"/>
              </a:rPr>
              <a:t>RDSP Registered Disability Savings Plan</a:t>
            </a:r>
          </a:p>
          <a:p>
            <a:r>
              <a:rPr lang="en-US" dirty="0">
                <a:latin typeface="Times New Roman" panose="02020603050405020304" pitchFamily="18" charset="0"/>
                <a:cs typeface="Times New Roman" panose="02020603050405020304" pitchFamily="18" charset="0"/>
              </a:rPr>
              <a:t>CRA – Eligible Medical Expenses Credit</a:t>
            </a:r>
          </a:p>
          <a:p>
            <a:r>
              <a:rPr lang="en-US" dirty="0">
                <a:latin typeface="Times New Roman" panose="02020603050405020304" pitchFamily="18" charset="0"/>
                <a:cs typeface="Times New Roman" panose="02020603050405020304" pitchFamily="18" charset="0"/>
              </a:rPr>
              <a:t>Child Disability Benefit (An additional monthly benefit).</a:t>
            </a:r>
          </a:p>
          <a:p>
            <a:pPr marL="0" indent="0">
              <a:buNone/>
            </a:pPr>
            <a:r>
              <a:rPr lang="en-US" b="1" dirty="0">
                <a:latin typeface="Times New Roman" panose="02020603050405020304" pitchFamily="18" charset="0"/>
                <a:cs typeface="Times New Roman" panose="02020603050405020304" pitchFamily="18" charset="0"/>
              </a:rPr>
              <a:t>Every July, your CDB payments are recalculated based on your AFNI (adjusted family net income) from the previous year.</a:t>
            </a:r>
          </a:p>
          <a:p>
            <a:r>
              <a:rPr lang="en-US" dirty="0">
                <a:latin typeface="Times New Roman" panose="02020603050405020304" pitchFamily="18" charset="0"/>
                <a:cs typeface="Times New Roman" panose="02020603050405020304" pitchFamily="18" charset="0"/>
              </a:rPr>
              <a:t>For example, July 2023 to June 2024 payments is based on your income from your 2022 tax return; and July 2022 to June 2023 payments are based on your income from your 2021 tax return.</a:t>
            </a:r>
          </a:p>
          <a:p>
            <a:r>
              <a:rPr lang="en-US" dirty="0">
                <a:latin typeface="Times New Roman" panose="02020603050405020304" pitchFamily="18" charset="0"/>
                <a:cs typeface="Times New Roman" panose="02020603050405020304" pitchFamily="18" charset="0"/>
              </a:rPr>
              <a:t>For the period of July 2023 to June 2024, you could get up to $3,173 ($264.41 per month) for each child who is eligible for the DTC.</a:t>
            </a:r>
          </a:p>
          <a:p>
            <a:endParaRPr lang="en-US" dirty="0"/>
          </a:p>
        </p:txBody>
      </p:sp>
      <p:sp>
        <p:nvSpPr>
          <p:cNvPr id="4" name="Slide Number Placeholder 3">
            <a:extLst>
              <a:ext uri="{FF2B5EF4-FFF2-40B4-BE49-F238E27FC236}">
                <a16:creationId xmlns:a16="http://schemas.microsoft.com/office/drawing/2014/main" id="{43D05A6B-710D-4DB9-6AC8-6A039A5511F8}"/>
              </a:ext>
            </a:extLst>
          </p:cNvPr>
          <p:cNvSpPr>
            <a:spLocks noGrp="1"/>
          </p:cNvSpPr>
          <p:nvPr>
            <p:ph type="sldNum" sz="quarter" idx="12"/>
          </p:nvPr>
        </p:nvSpPr>
        <p:spPr/>
        <p:txBody>
          <a:bodyPr/>
          <a:lstStyle/>
          <a:p>
            <a:fld id="{23F86081-06D6-47FF-82D7-32BFC209DA72}" type="slidenum">
              <a:rPr lang="en-CA" smtClean="0"/>
              <a:t>5</a:t>
            </a:fld>
            <a:endParaRPr lang="en-CA" dirty="0"/>
          </a:p>
        </p:txBody>
      </p:sp>
    </p:spTree>
    <p:extLst>
      <p:ext uri="{BB962C8B-B14F-4D97-AF65-F5344CB8AC3E}">
        <p14:creationId xmlns:p14="http://schemas.microsoft.com/office/powerpoint/2010/main" val="360673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D9B24-C3BB-AC79-C236-C582F75A58D0}"/>
              </a:ext>
            </a:extLst>
          </p:cNvPr>
          <p:cNvSpPr>
            <a:spLocks noGrp="1"/>
          </p:cNvSpPr>
          <p:nvPr>
            <p:ph type="title"/>
          </p:nvPr>
        </p:nvSpPr>
        <p:spPr>
          <a:xfrm>
            <a:off x="838200" y="365125"/>
            <a:ext cx="10515600" cy="827571"/>
          </a:xfrm>
        </p:spPr>
        <p:txBody>
          <a:bodyPr>
            <a:normAutofit/>
          </a:bodyPr>
          <a:lstStyle/>
          <a:p>
            <a:pPr algn="ctr"/>
            <a:r>
              <a:rPr lang="en-US" sz="2400" b="1" dirty="0">
                <a:latin typeface="Times New Roman" panose="02020603050405020304" pitchFamily="18" charset="0"/>
                <a:cs typeface="Times New Roman" panose="02020603050405020304" pitchFamily="18" charset="0"/>
              </a:rPr>
              <a:t>Disability Tax Credit  - T2201</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Supplement for Children with Disabilities   </a:t>
            </a:r>
            <a:r>
              <a:rPr lang="en-US" sz="1800" b="1" dirty="0">
                <a:latin typeface="Times New Roman" panose="02020603050405020304" pitchFamily="18" charset="0"/>
                <a:cs typeface="Times New Roman" panose="02020603050405020304" pitchFamily="18" charset="0"/>
              </a:rPr>
              <a:t>    	Page 3 </a:t>
            </a:r>
          </a:p>
        </p:txBody>
      </p:sp>
      <p:sp>
        <p:nvSpPr>
          <p:cNvPr id="3" name="Content Placeholder 2">
            <a:extLst>
              <a:ext uri="{FF2B5EF4-FFF2-40B4-BE49-F238E27FC236}">
                <a16:creationId xmlns:a16="http://schemas.microsoft.com/office/drawing/2014/main" id="{4D66C8CE-B466-BC65-69B9-BF1C472F4B06}"/>
              </a:ext>
            </a:extLst>
          </p:cNvPr>
          <p:cNvSpPr>
            <a:spLocks noGrp="1"/>
          </p:cNvSpPr>
          <p:nvPr>
            <p:ph idx="1"/>
          </p:nvPr>
        </p:nvSpPr>
        <p:spPr>
          <a:xfrm>
            <a:off x="838200" y="1192696"/>
            <a:ext cx="10515600" cy="5665304"/>
          </a:xfrm>
        </p:spPr>
        <p:txBody>
          <a:bodyPr>
            <a:normAutofit fontScale="25000" lnSpcReduction="20000"/>
          </a:bodyPr>
          <a:lstStyle/>
          <a:p>
            <a:pPr marL="0" indent="0">
              <a:buNone/>
            </a:pPr>
            <a:endParaRPr lang="en-US" sz="4800" dirty="0">
              <a:latin typeface="Times New Roman" panose="02020603050405020304" pitchFamily="18" charset="0"/>
              <a:cs typeface="Times New Roman" panose="02020603050405020304" pitchFamily="18" charset="0"/>
            </a:endParaRPr>
          </a:p>
          <a:p>
            <a:pPr marL="0" indent="0">
              <a:buNone/>
            </a:pPr>
            <a:r>
              <a:rPr lang="en-US" sz="4800" dirty="0">
                <a:latin typeface="Times New Roman" panose="02020603050405020304" pitchFamily="18" charset="0"/>
                <a:cs typeface="Times New Roman" panose="02020603050405020304" pitchFamily="18" charset="0"/>
              </a:rPr>
              <a:t>To receive this benefit, you must have the DTC Disability Tax Credit – T2201, approved and on file with CRA. A child is eligible for the DTC when a medical practitioner certifies, on Form T2201, Disability Tax Credit Certificate, that the child has a severe and prolonged impairment in physical or mental functions, and the Canada Revenue Agency (CRA) approves the form. You can send the form to the CRA at any time during the year.</a:t>
            </a:r>
          </a:p>
          <a:p>
            <a:pPr marL="0" indent="0">
              <a:buNone/>
            </a:pPr>
            <a:r>
              <a:rPr lang="en-US" sz="4800" b="1" dirty="0">
                <a:latin typeface="Times New Roman" panose="02020603050405020304" pitchFamily="18" charset="0"/>
                <a:cs typeface="Times New Roman" panose="02020603050405020304" pitchFamily="18" charset="0"/>
              </a:rPr>
              <a:t>Overview</a:t>
            </a:r>
          </a:p>
          <a:p>
            <a:r>
              <a:rPr lang="en-US" sz="4800" dirty="0">
                <a:latin typeface="Times New Roman" panose="02020603050405020304" pitchFamily="18" charset="0"/>
                <a:cs typeface="Times New Roman" panose="02020603050405020304" pitchFamily="18" charset="0"/>
              </a:rPr>
              <a:t>The Child Disability Benefit (CDB) is a tax-free monthly payment made to families who care for a child under age 18 with a severe and prolonged impairment in physical or mental functions.</a:t>
            </a:r>
          </a:p>
          <a:p>
            <a:pPr marL="0" indent="0">
              <a:buNone/>
            </a:pPr>
            <a:r>
              <a:rPr lang="en-US" sz="4800" b="1" dirty="0">
                <a:latin typeface="Times New Roman" panose="02020603050405020304" pitchFamily="18" charset="0"/>
                <a:cs typeface="Times New Roman" panose="02020603050405020304" pitchFamily="18" charset="0"/>
              </a:rPr>
              <a:t>Eligibility</a:t>
            </a:r>
          </a:p>
          <a:p>
            <a:pPr marL="0" indent="0">
              <a:buNone/>
            </a:pPr>
            <a:r>
              <a:rPr lang="en-US" sz="4800" dirty="0">
                <a:latin typeface="Times New Roman" panose="02020603050405020304" pitchFamily="18" charset="0"/>
                <a:cs typeface="Times New Roman" panose="02020603050405020304" pitchFamily="18" charset="0"/>
              </a:rPr>
              <a:t>To get the CDB:</a:t>
            </a:r>
          </a:p>
          <a:p>
            <a:r>
              <a:rPr lang="en-US" sz="4800" dirty="0">
                <a:latin typeface="Times New Roman" panose="02020603050405020304" pitchFamily="18" charset="0"/>
                <a:cs typeface="Times New Roman" panose="02020603050405020304" pitchFamily="18" charset="0"/>
              </a:rPr>
              <a:t>You must be eligible for the Canada child benefit (CCB)</a:t>
            </a:r>
          </a:p>
          <a:p>
            <a:r>
              <a:rPr lang="en-US" sz="4800" dirty="0">
                <a:latin typeface="Times New Roman" panose="02020603050405020304" pitchFamily="18" charset="0"/>
                <a:cs typeface="Times New Roman" panose="02020603050405020304" pitchFamily="18" charset="0"/>
              </a:rPr>
              <a:t>Your child must be eligible for the disability tax credit (DTC)</a:t>
            </a:r>
          </a:p>
          <a:p>
            <a:r>
              <a:rPr lang="en-US" sz="4800" dirty="0">
                <a:latin typeface="Times New Roman" panose="02020603050405020304" pitchFamily="18" charset="0"/>
                <a:cs typeface="Times New Roman" panose="02020603050405020304" pitchFamily="18" charset="0"/>
              </a:rPr>
              <a:t>If you are already getting the CCB for your child who is eligible for the DTC, you do not need to apply for the CDB. You will get it automatically.</a:t>
            </a:r>
          </a:p>
          <a:p>
            <a:pPr marL="0" indent="0">
              <a:buNone/>
            </a:pPr>
            <a:r>
              <a:rPr lang="en-US" sz="4800" b="1" dirty="0">
                <a:latin typeface="Times New Roman" panose="02020603050405020304" pitchFamily="18" charset="0"/>
                <a:cs typeface="Times New Roman" panose="02020603050405020304" pitchFamily="18" charset="0"/>
              </a:rPr>
              <a:t>How Much Can You Receive?</a:t>
            </a:r>
          </a:p>
          <a:p>
            <a:pPr marL="0" indent="0">
              <a:buNone/>
            </a:pPr>
            <a:r>
              <a:rPr lang="en-US" sz="4800" b="1" dirty="0">
                <a:latin typeface="Times New Roman" panose="02020603050405020304" pitchFamily="18" charset="0"/>
                <a:cs typeface="Times New Roman" panose="02020603050405020304" pitchFamily="18" charset="0"/>
              </a:rPr>
              <a:t>Your CDB Payments Are Calculated Using the Following Information</a:t>
            </a:r>
            <a:r>
              <a:rPr lang="en-US" sz="4800" dirty="0">
                <a:latin typeface="Times New Roman" panose="02020603050405020304" pitchFamily="18" charset="0"/>
                <a:cs typeface="Times New Roman" panose="02020603050405020304" pitchFamily="18" charset="0"/>
              </a:rPr>
              <a:t>:</a:t>
            </a:r>
          </a:p>
          <a:p>
            <a:r>
              <a:rPr lang="en-US" sz="4800" dirty="0">
                <a:latin typeface="Times New Roman" panose="02020603050405020304" pitchFamily="18" charset="0"/>
                <a:cs typeface="Times New Roman" panose="02020603050405020304" pitchFamily="18" charset="0"/>
              </a:rPr>
              <a:t>Number of eligible children</a:t>
            </a:r>
          </a:p>
          <a:p>
            <a:r>
              <a:rPr lang="en-US" sz="4800" dirty="0">
                <a:latin typeface="Times New Roman" panose="02020603050405020304" pitchFamily="18" charset="0"/>
                <a:cs typeface="Times New Roman" panose="02020603050405020304" pitchFamily="18" charset="0"/>
              </a:rPr>
              <a:t>Adjusted family net income (AFNI)</a:t>
            </a:r>
          </a:p>
          <a:p>
            <a:r>
              <a:rPr lang="en-US" sz="4800" dirty="0">
                <a:latin typeface="Times New Roman" panose="02020603050405020304" pitchFamily="18" charset="0"/>
                <a:cs typeface="Times New Roman" panose="02020603050405020304" pitchFamily="18" charset="0"/>
              </a:rPr>
              <a:t>Marital status</a:t>
            </a:r>
          </a:p>
          <a:p>
            <a:r>
              <a:rPr lang="en-US" sz="4800" dirty="0">
                <a:latin typeface="Times New Roman" panose="02020603050405020304" pitchFamily="18" charset="0"/>
                <a:cs typeface="Times New Roman" panose="02020603050405020304" pitchFamily="18" charset="0"/>
              </a:rPr>
              <a:t>Every July, your CDB payments are recalculated based on your AFNI from the previous year.</a:t>
            </a:r>
          </a:p>
          <a:p>
            <a:r>
              <a:rPr lang="en-US" sz="4800" dirty="0">
                <a:latin typeface="Times New Roman" panose="02020603050405020304" pitchFamily="18" charset="0"/>
                <a:cs typeface="Times New Roman" panose="02020603050405020304" pitchFamily="18" charset="0"/>
              </a:rPr>
              <a:t>For example, July 2023 to June 2024 payments is based on your income from your 2022 tax return; and July 2022 to June 2023 payments are based on your income from your 2021 tax return.</a:t>
            </a:r>
          </a:p>
          <a:p>
            <a:r>
              <a:rPr lang="en-US" sz="4800" dirty="0">
                <a:latin typeface="Times New Roman" panose="02020603050405020304" pitchFamily="18" charset="0"/>
                <a:cs typeface="Times New Roman" panose="02020603050405020304" pitchFamily="18" charset="0"/>
              </a:rPr>
              <a:t>For the period of July 2023 to June 2024, you could get up to $3,173 ($264.41 per month) for each child who is eligible for the DTC.</a:t>
            </a:r>
          </a:p>
          <a:p>
            <a:r>
              <a:rPr lang="en-US" sz="4800" dirty="0">
                <a:latin typeface="Times New Roman" panose="02020603050405020304" pitchFamily="18" charset="0"/>
                <a:cs typeface="Times New Roman" panose="02020603050405020304" pitchFamily="18" charset="0"/>
              </a:rPr>
              <a:t>The benefit starts being reduced when the adjusted family net income is greater than $75,537. The reduction is calculated as follows:</a:t>
            </a:r>
          </a:p>
          <a:p>
            <a:r>
              <a:rPr lang="en-US" sz="4800" dirty="0">
                <a:latin typeface="Times New Roman" panose="02020603050405020304" pitchFamily="18" charset="0"/>
                <a:cs typeface="Times New Roman" panose="02020603050405020304" pitchFamily="18" charset="0"/>
              </a:rPr>
              <a:t>For families with one child eligible for the benefit, the reduction is 3.2% of the amount of adjusted family net income greater than $75,537.</a:t>
            </a:r>
          </a:p>
          <a:p>
            <a:r>
              <a:rPr lang="en-US" sz="4800" dirty="0">
                <a:latin typeface="Times New Roman" panose="02020603050405020304" pitchFamily="18" charset="0"/>
                <a:cs typeface="Times New Roman" panose="02020603050405020304" pitchFamily="18" charset="0"/>
              </a:rPr>
              <a:t>For families with two or more children eligible for the benefit, the reduction is 5.7% of the amount of adjusted family net income greater than $75,537.</a:t>
            </a:r>
          </a:p>
          <a:p>
            <a:endParaRPr lang="en-US" dirty="0"/>
          </a:p>
          <a:p>
            <a:endParaRPr lang="en-US" dirty="0"/>
          </a:p>
        </p:txBody>
      </p:sp>
      <p:sp>
        <p:nvSpPr>
          <p:cNvPr id="4" name="Slide Number Placeholder 3">
            <a:extLst>
              <a:ext uri="{FF2B5EF4-FFF2-40B4-BE49-F238E27FC236}">
                <a16:creationId xmlns:a16="http://schemas.microsoft.com/office/drawing/2014/main" id="{564E1667-1449-04ED-7D04-E05DE8F03AE7}"/>
              </a:ext>
            </a:extLst>
          </p:cNvPr>
          <p:cNvSpPr>
            <a:spLocks noGrp="1"/>
          </p:cNvSpPr>
          <p:nvPr>
            <p:ph type="sldNum" sz="quarter" idx="12"/>
          </p:nvPr>
        </p:nvSpPr>
        <p:spPr/>
        <p:txBody>
          <a:bodyPr/>
          <a:lstStyle/>
          <a:p>
            <a:fld id="{23F86081-06D6-47FF-82D7-32BFC209DA72}" type="slidenum">
              <a:rPr lang="en-CA" smtClean="0"/>
              <a:t>6</a:t>
            </a:fld>
            <a:endParaRPr lang="en-CA" dirty="0"/>
          </a:p>
        </p:txBody>
      </p:sp>
    </p:spTree>
    <p:extLst>
      <p:ext uri="{BB962C8B-B14F-4D97-AF65-F5344CB8AC3E}">
        <p14:creationId xmlns:p14="http://schemas.microsoft.com/office/powerpoint/2010/main" val="554199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1CE1-A1D3-4EB5-9B37-94B6D41AB384}"/>
              </a:ext>
            </a:extLst>
          </p:cNvPr>
          <p:cNvSpPr>
            <a:spLocks noGrp="1"/>
          </p:cNvSpPr>
          <p:nvPr>
            <p:ph type="title"/>
          </p:nvPr>
        </p:nvSpPr>
        <p:spPr>
          <a:xfrm>
            <a:off x="838200" y="265043"/>
            <a:ext cx="10515600" cy="365125"/>
          </a:xfrm>
        </p:spPr>
        <p:txBody>
          <a:bodyPr>
            <a:normAutofit fontScale="90000"/>
          </a:bodyPr>
          <a:lstStyle/>
          <a:p>
            <a:pPr algn="ctr"/>
            <a:r>
              <a:rPr lang="en-US" sz="2400" dirty="0">
                <a:latin typeface="Times New Roman" panose="02020603050405020304" pitchFamily="18" charset="0"/>
                <a:cs typeface="Times New Roman" panose="02020603050405020304" pitchFamily="18" charset="0"/>
              </a:rPr>
              <a:t>CAREGIVER TAX CREDIT 2022 - 2023</a:t>
            </a:r>
          </a:p>
        </p:txBody>
      </p:sp>
      <p:sp>
        <p:nvSpPr>
          <p:cNvPr id="3" name="Content Placeholder 2">
            <a:extLst>
              <a:ext uri="{FF2B5EF4-FFF2-40B4-BE49-F238E27FC236}">
                <a16:creationId xmlns:a16="http://schemas.microsoft.com/office/drawing/2014/main" id="{6AA8B8FD-68E5-4140-8D23-E45D5640E0C3}"/>
              </a:ext>
            </a:extLst>
          </p:cNvPr>
          <p:cNvSpPr>
            <a:spLocks noGrp="1"/>
          </p:cNvSpPr>
          <p:nvPr>
            <p:ph idx="1"/>
          </p:nvPr>
        </p:nvSpPr>
        <p:spPr>
          <a:xfrm>
            <a:off x="304801" y="630168"/>
            <a:ext cx="11035748" cy="7148857"/>
          </a:xfrm>
        </p:spPr>
        <p:txBody>
          <a:bodyPr>
            <a:normAutofit/>
          </a:bodyPr>
          <a:lstStyle/>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b="1" dirty="0">
                <a:latin typeface="Times New Roman" panose="02020603050405020304" pitchFamily="18" charset="0"/>
                <a:cs typeface="Times New Roman" panose="02020603050405020304" pitchFamily="18" charset="0"/>
              </a:rPr>
              <a:t>What is the Canada Caregiver Credit?</a:t>
            </a:r>
          </a:p>
          <a:p>
            <a:pPr marL="0" indent="0">
              <a:buNone/>
            </a:pPr>
            <a:r>
              <a:rPr lang="en-US" sz="1400" b="1" dirty="0">
                <a:latin typeface="Times New Roman" panose="02020603050405020304" pitchFamily="18" charset="0"/>
                <a:cs typeface="Times New Roman" panose="02020603050405020304" pitchFamily="18" charset="0"/>
              </a:rPr>
              <a:t>Do you support a spouse or common-law partner, or a dependent with a physical or mental impairment? The Canada caregiver credit (CCC) is a non-refundable tax credit that may be available to you.</a:t>
            </a:r>
          </a:p>
          <a:p>
            <a:pPr marL="0" indent="0">
              <a:buNone/>
            </a:pPr>
            <a:r>
              <a:rPr lang="en-US" sz="1400" b="1" dirty="0">
                <a:latin typeface="Times New Roman" panose="02020603050405020304" pitchFamily="18" charset="0"/>
                <a:cs typeface="Times New Roman" panose="02020603050405020304" pitchFamily="18" charset="0"/>
              </a:rPr>
              <a:t>Who can you claim this credit for?</a:t>
            </a:r>
          </a:p>
          <a:p>
            <a:r>
              <a:rPr lang="en-US" sz="1400" dirty="0">
                <a:latin typeface="Times New Roman" panose="02020603050405020304" pitchFamily="18" charset="0"/>
                <a:cs typeface="Times New Roman" panose="02020603050405020304" pitchFamily="18" charset="0"/>
              </a:rPr>
              <a:t>You may be able to claim the CCC if you support your spouse or common-law partner with a physical or mental impairment.</a:t>
            </a:r>
          </a:p>
          <a:p>
            <a:r>
              <a:rPr lang="en-US" sz="1400" dirty="0">
                <a:latin typeface="Times New Roman" panose="02020603050405020304" pitchFamily="18" charset="0"/>
                <a:cs typeface="Times New Roman" panose="02020603050405020304" pitchFamily="18" charset="0"/>
              </a:rPr>
              <a:t>You may also be able to claim the CCC if one or more of the following individuals depend on you for support because of a physical or mental impairment:</a:t>
            </a:r>
          </a:p>
          <a:p>
            <a:r>
              <a:rPr lang="en-US" sz="1400" dirty="0">
                <a:latin typeface="Times New Roman" panose="02020603050405020304" pitchFamily="18" charset="0"/>
                <a:cs typeface="Times New Roman" panose="02020603050405020304" pitchFamily="18" charset="0"/>
              </a:rPr>
              <a:t> Your (or your spouse's or common-law partner's) child or grandchild</a:t>
            </a:r>
          </a:p>
          <a:p>
            <a:r>
              <a:rPr lang="en-US" sz="1400" dirty="0">
                <a:latin typeface="Times New Roman" panose="02020603050405020304" pitchFamily="18" charset="0"/>
                <a:cs typeface="Times New Roman" panose="02020603050405020304" pitchFamily="18" charset="0"/>
              </a:rPr>
              <a:t>Your (or your spouse's or common-law partner's) parent, grandparent, brother, sister, uncle, aunt, niece, or nephew (if they resided in Canada at any time in the year)</a:t>
            </a:r>
          </a:p>
          <a:p>
            <a:r>
              <a:rPr lang="en-US" sz="1400" dirty="0">
                <a:latin typeface="Times New Roman" panose="02020603050405020304" pitchFamily="18" charset="0"/>
                <a:cs typeface="Times New Roman" panose="02020603050405020304" pitchFamily="18" charset="0"/>
              </a:rPr>
              <a:t> An individual is considered to depend on you for support if they rely on you to provide them regularly and consistently with some or all the basic necessities, of life, such as food, shelter, and clothing.</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hlinkClick r:id="rId2"/>
              </a:rPr>
              <a:t>https://www.canada.ca/en/revenue-agency/services/tax/individuals/topics/about-your-tax-return/tax-return/completing-a-tax-return/deductions-credits-expenses/canada-caregiver-amount.html</a:t>
            </a:r>
            <a:endParaRPr lang="en-US" sz="1400"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25E97E4-D303-4BD3-BA4B-B8FD8C65ADC9}"/>
              </a:ext>
            </a:extLst>
          </p:cNvPr>
          <p:cNvSpPr>
            <a:spLocks noGrp="1"/>
          </p:cNvSpPr>
          <p:nvPr>
            <p:ph type="sldNum" sz="quarter" idx="12"/>
          </p:nvPr>
        </p:nvSpPr>
        <p:spPr/>
        <p:txBody>
          <a:bodyPr/>
          <a:lstStyle/>
          <a:p>
            <a:fld id="{23F86081-06D6-47FF-82D7-32BFC209DA72}" type="slidenum">
              <a:rPr lang="en-CA" smtClean="0"/>
              <a:t>7</a:t>
            </a:fld>
            <a:endParaRPr lang="en-CA" dirty="0"/>
          </a:p>
        </p:txBody>
      </p:sp>
    </p:spTree>
    <p:extLst>
      <p:ext uri="{BB962C8B-B14F-4D97-AF65-F5344CB8AC3E}">
        <p14:creationId xmlns:p14="http://schemas.microsoft.com/office/powerpoint/2010/main" val="238510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730F3-4683-4259-A645-83B8BEFEE164}"/>
              </a:ext>
            </a:extLst>
          </p:cNvPr>
          <p:cNvSpPr>
            <a:spLocks noGrp="1"/>
          </p:cNvSpPr>
          <p:nvPr>
            <p:ph type="title"/>
          </p:nvPr>
        </p:nvSpPr>
        <p:spPr>
          <a:xfrm>
            <a:off x="1099930" y="1669774"/>
            <a:ext cx="10465904" cy="834887"/>
          </a:xfrm>
        </p:spPr>
        <p:txBody>
          <a:bodyPr>
            <a:normAutofit fontScale="90000"/>
          </a:bodyPr>
          <a:lstStyle/>
          <a:p>
            <a:pPr algn="ctr"/>
            <a:br>
              <a:rPr lang="en-CA" sz="2800" b="1" dirty="0"/>
            </a:br>
            <a:endParaRPr lang="en-CA" sz="2800" b="1" dirty="0"/>
          </a:p>
        </p:txBody>
      </p:sp>
      <p:sp>
        <p:nvSpPr>
          <p:cNvPr id="3" name="Content Placeholder 2">
            <a:extLst>
              <a:ext uri="{FF2B5EF4-FFF2-40B4-BE49-F238E27FC236}">
                <a16:creationId xmlns:a16="http://schemas.microsoft.com/office/drawing/2014/main" id="{25D76FD9-4793-4180-9B02-B0146A4F2B42}"/>
              </a:ext>
            </a:extLst>
          </p:cNvPr>
          <p:cNvSpPr>
            <a:spLocks noGrp="1"/>
          </p:cNvSpPr>
          <p:nvPr>
            <p:ph idx="1"/>
          </p:nvPr>
        </p:nvSpPr>
        <p:spPr>
          <a:xfrm>
            <a:off x="838200" y="744710"/>
            <a:ext cx="10515600" cy="5368580"/>
          </a:xfrm>
        </p:spPr>
        <p:txBody>
          <a:bodyPr>
            <a:normAutofit fontScale="92500" lnSpcReduction="20000"/>
          </a:bodyPr>
          <a:lstStyle/>
          <a:p>
            <a:pPr marL="0" indent="0" algn="ctr">
              <a:buNone/>
            </a:pPr>
            <a:r>
              <a:rPr lang="en-US" dirty="0">
                <a:latin typeface="Times New Roman" panose="02020603050405020304" pitchFamily="18" charset="0"/>
                <a:cs typeface="Times New Roman" panose="02020603050405020304" pitchFamily="18" charset="0"/>
              </a:rPr>
              <a:t>        CAREGIVER TAX CREDIT 2022 – 2023                 	   </a:t>
            </a:r>
            <a:r>
              <a:rPr lang="en-US" sz="1400" dirty="0">
                <a:latin typeface="Times New Roman" panose="02020603050405020304" pitchFamily="18" charset="0"/>
                <a:cs typeface="Times New Roman" panose="02020603050405020304" pitchFamily="18" charset="0"/>
              </a:rPr>
              <a:t>Page 2 </a:t>
            </a:r>
          </a:p>
          <a:p>
            <a:pPr marL="0" indent="0" algn="ctr">
              <a:buNone/>
            </a:pPr>
            <a:endParaRPr lang="en-US" sz="1400" dirty="0">
              <a:latin typeface="Times New Roman" panose="02020603050405020304" pitchFamily="18" charset="0"/>
              <a:cs typeface="Times New Roman" panose="02020603050405020304" pitchFamily="18" charset="0"/>
            </a:endParaRPr>
          </a:p>
          <a:p>
            <a:pPr marL="0" indent="0">
              <a:buNone/>
            </a:pPr>
            <a:r>
              <a:rPr lang="en-US" sz="1500" b="1" dirty="0">
                <a:latin typeface="Times New Roman" panose="02020603050405020304" pitchFamily="18" charset="0"/>
                <a:cs typeface="Times New Roman" panose="02020603050405020304" pitchFamily="18" charset="0"/>
              </a:rPr>
              <a:t>What amount can you claim?</a:t>
            </a:r>
          </a:p>
          <a:p>
            <a:pPr marL="0" indent="0">
              <a:buNone/>
            </a:pPr>
            <a:r>
              <a:rPr lang="en-US" sz="1400" dirty="0">
                <a:latin typeface="Times New Roman" panose="02020603050405020304" pitchFamily="18" charset="0"/>
                <a:cs typeface="Times New Roman" panose="02020603050405020304" pitchFamily="18" charset="0"/>
              </a:rPr>
              <a:t>The amount you can claim depends on your relationship to the person you are claiming the CCC for, your circumstances, the person’s net income, and whether other credits are being claimed for that person.</a:t>
            </a:r>
          </a:p>
          <a:p>
            <a:pPr marL="0" indent="0">
              <a:buNone/>
            </a:pPr>
            <a:r>
              <a:rPr lang="en-US" sz="1400" dirty="0">
                <a:latin typeface="Times New Roman" panose="02020603050405020304" pitchFamily="18" charset="0"/>
                <a:cs typeface="Times New Roman" panose="02020603050405020304" pitchFamily="18" charset="0"/>
              </a:rPr>
              <a:t>For your spouse or common-law partner, you may be entitled to claim an amount of $2,350 in the calculation of line 30300. You could also claim an amount up to $7,525 on line 30425.</a:t>
            </a:r>
          </a:p>
          <a:p>
            <a:pPr marL="0" indent="0">
              <a:buNone/>
            </a:pPr>
            <a:r>
              <a:rPr lang="en-US" sz="1400" dirty="0">
                <a:latin typeface="Times New Roman" panose="02020603050405020304" pitchFamily="18" charset="0"/>
                <a:cs typeface="Times New Roman" panose="02020603050405020304" pitchFamily="18" charset="0"/>
              </a:rPr>
              <a:t>For an eligible dependent 18 years of age or older (who is a person you are eligible to make a claim for on line 30400), you may be entitled to claim an amount of $2,350 in the calculation of line 30400. You could also claim an amount up to $7,525 on line 30425. See the note below – (2023 CRA))</a:t>
            </a:r>
          </a:p>
          <a:p>
            <a:pPr marL="0" indent="0">
              <a:buNone/>
            </a:pPr>
            <a:r>
              <a:rPr lang="en-US" sz="1400" dirty="0">
                <a:latin typeface="Times New Roman" panose="02020603050405020304" pitchFamily="18" charset="0"/>
                <a:cs typeface="Times New Roman" panose="02020603050405020304" pitchFamily="18" charset="0"/>
              </a:rPr>
              <a:t>For an eligible dependent under 18 years of age at the end of the year (who is a person you are eligible to make a claim for on line 30400), you may be entitled to claim an amount of $2,350 in the calculation of line 30400 or on line 30500 for your child. See the note below. – (2023 CRA)</a:t>
            </a:r>
          </a:p>
          <a:p>
            <a:pPr marL="0" indent="0">
              <a:buNone/>
            </a:pPr>
            <a:r>
              <a:rPr lang="en-US" sz="1400" dirty="0">
                <a:latin typeface="Times New Roman" panose="02020603050405020304" pitchFamily="18" charset="0"/>
                <a:cs typeface="Times New Roman" panose="02020603050405020304" pitchFamily="18" charset="0"/>
              </a:rPr>
              <a:t>For each of your or your spouse’s or common-law partner’s children under 18 years of age at the end of the year, you may be entitled to claim an amount of $2,350 on line 30500. See the note below.</a:t>
            </a:r>
          </a:p>
          <a:p>
            <a:pPr marL="0" indent="0">
              <a:buNone/>
            </a:pPr>
            <a:r>
              <a:rPr lang="en-US" sz="1400" dirty="0">
                <a:latin typeface="Times New Roman" panose="02020603050405020304" pitchFamily="18" charset="0"/>
                <a:cs typeface="Times New Roman" panose="02020603050405020304" pitchFamily="18" charset="0"/>
              </a:rPr>
              <a:t>For each dependent 18 years of age or older who is not your spouse or common-law partner or an eligible dependent whom an amount is claimed for on line 30300 or line 30400, you may be entitled to claim an amount up to $7,525 on line 30450.</a:t>
            </a:r>
          </a:p>
          <a:p>
            <a:pPr marL="0" indent="0">
              <a:buNone/>
            </a:pPr>
            <a:r>
              <a:rPr lang="en-US" sz="1500" b="1" dirty="0">
                <a:latin typeface="Times New Roman" panose="02020603050405020304" pitchFamily="18" charset="0"/>
                <a:cs typeface="Times New Roman" panose="02020603050405020304" pitchFamily="18" charset="0"/>
              </a:rPr>
              <a:t>What documents do you need to support your claim?</a:t>
            </a:r>
          </a:p>
          <a:p>
            <a:pPr marL="0" indent="0">
              <a:buNone/>
            </a:pPr>
            <a:r>
              <a:rPr lang="en-US" sz="1400" dirty="0">
                <a:latin typeface="Times New Roman" panose="02020603050405020304" pitchFamily="18" charset="0"/>
                <a:cs typeface="Times New Roman" panose="02020603050405020304" pitchFamily="18" charset="0"/>
              </a:rPr>
              <a:t>When you file your tax return, do not send any documents. Keep them in case the CRA asks to see them later.</a:t>
            </a:r>
          </a:p>
          <a:p>
            <a:pPr marL="0" indent="0">
              <a:buNone/>
            </a:pPr>
            <a:r>
              <a:rPr lang="en-US" sz="1400" dirty="0">
                <a:latin typeface="Times New Roman" panose="02020603050405020304" pitchFamily="18" charset="0"/>
                <a:cs typeface="Times New Roman" panose="02020603050405020304" pitchFamily="18" charset="0"/>
              </a:rPr>
              <a:t>The CRA may ask for a signed statement from a medical practitioner showing when the impairment began and what the duration of the impairment is expected to be.</a:t>
            </a:r>
          </a:p>
          <a:p>
            <a:pPr marL="0" indent="0">
              <a:buNone/>
            </a:pPr>
            <a:r>
              <a:rPr lang="en-US" sz="1400" dirty="0">
                <a:latin typeface="Times New Roman" panose="02020603050405020304" pitchFamily="18" charset="0"/>
                <a:cs typeface="Times New Roman" panose="02020603050405020304" pitchFamily="18" charset="0"/>
              </a:rPr>
              <a:t>For children under 18 years of age, the statement should also show that the child is, and will likely continue to be, dependent on others for a long and continuous period because of an impairment in physical or mental functions. (Dependent, on others means that the child needs much more help for their personal needs and care compared to children of the same age.)</a:t>
            </a:r>
          </a:p>
          <a:p>
            <a:pPr marL="0" indent="0">
              <a:buNone/>
            </a:pPr>
            <a:r>
              <a:rPr lang="en-US" sz="1400" dirty="0">
                <a:latin typeface="Times New Roman" panose="02020603050405020304" pitchFamily="18" charset="0"/>
                <a:cs typeface="Times New Roman" panose="02020603050405020304" pitchFamily="18" charset="0"/>
              </a:rPr>
              <a:t>You do not need a signed statement from a medical practitioner if the CRA already has an approved Form T2201, Disability Tax Credit Certificate, for a specified period.</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endParaRPr lang="en-CA" sz="1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180F9B7-0A28-45AB-BC57-C64596DFFA78}"/>
              </a:ext>
            </a:extLst>
          </p:cNvPr>
          <p:cNvSpPr>
            <a:spLocks noGrp="1"/>
          </p:cNvSpPr>
          <p:nvPr>
            <p:ph type="sldNum" sz="quarter" idx="12"/>
          </p:nvPr>
        </p:nvSpPr>
        <p:spPr/>
        <p:txBody>
          <a:bodyPr/>
          <a:lstStyle/>
          <a:p>
            <a:fld id="{23F86081-06D6-47FF-82D7-32BFC209DA72}" type="slidenum">
              <a:rPr lang="en-CA" smtClean="0"/>
              <a:t>8</a:t>
            </a:fld>
            <a:endParaRPr lang="en-CA" dirty="0"/>
          </a:p>
        </p:txBody>
      </p:sp>
    </p:spTree>
    <p:extLst>
      <p:ext uri="{BB962C8B-B14F-4D97-AF65-F5344CB8AC3E}">
        <p14:creationId xmlns:p14="http://schemas.microsoft.com/office/powerpoint/2010/main" val="39635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FA04-7A15-43F3-95B2-C37AEF4BE962}"/>
              </a:ext>
            </a:extLst>
          </p:cNvPr>
          <p:cNvSpPr>
            <a:spLocks noGrp="1"/>
          </p:cNvSpPr>
          <p:nvPr>
            <p:ph type="title"/>
          </p:nvPr>
        </p:nvSpPr>
        <p:spPr>
          <a:xfrm>
            <a:off x="838200" y="365125"/>
            <a:ext cx="10515600" cy="854075"/>
          </a:xfrm>
        </p:spPr>
        <p:txBody>
          <a:bodyPr>
            <a:normAutofit/>
          </a:bodyPr>
          <a:lstStyle/>
          <a:p>
            <a:pPr algn="ctr"/>
            <a:r>
              <a:rPr lang="en-US" sz="2400" b="1" dirty="0">
                <a:latin typeface="Times New Roman" panose="02020603050405020304" pitchFamily="18" charset="0"/>
                <a:cs typeface="Times New Roman" panose="02020603050405020304" pitchFamily="18" charset="0"/>
              </a:rPr>
              <a:t>CPP DISABILTY – CHILD AND SURVIVOR BENEFIT </a:t>
            </a:r>
            <a:endParaRPr lang="en-CA"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9A66568-8B1A-486C-94DA-9B318F07E8B5}"/>
              </a:ext>
            </a:extLst>
          </p:cNvPr>
          <p:cNvSpPr>
            <a:spLocks noGrp="1"/>
          </p:cNvSpPr>
          <p:nvPr>
            <p:ph idx="1"/>
          </p:nvPr>
        </p:nvSpPr>
        <p:spPr>
          <a:xfrm>
            <a:off x="838200" y="1338469"/>
            <a:ext cx="10515600" cy="5154405"/>
          </a:xfrm>
        </p:spPr>
        <p:txBody>
          <a:bodyPr>
            <a:normAutofit fontScale="62500" lnSpcReduction="20000"/>
          </a:bodyPr>
          <a:lstStyle/>
          <a:p>
            <a:pPr marL="0" indent="0">
              <a:buNone/>
            </a:pPr>
            <a:endParaRPr lang="en-CA" sz="2500" dirty="0">
              <a:latin typeface="Times New Roman" panose="02020603050405020304" pitchFamily="18" charset="0"/>
              <a:cs typeface="Times New Roman" panose="02020603050405020304" pitchFamily="18" charset="0"/>
            </a:endParaRPr>
          </a:p>
          <a:p>
            <a:pPr marL="0" indent="0">
              <a:buNone/>
            </a:pPr>
            <a:r>
              <a:rPr lang="en-CA" sz="2500" dirty="0">
                <a:latin typeface="Times New Roman" panose="02020603050405020304" pitchFamily="18" charset="0"/>
                <a:cs typeface="Times New Roman" panose="02020603050405020304" pitchFamily="18" charset="0"/>
              </a:rPr>
              <a:t>Is a  taxable monthly payment that is available to people who have contributed to the CPP and who are not able to work regularly because of a disability.</a:t>
            </a:r>
          </a:p>
          <a:p>
            <a:pPr marL="0" indent="0">
              <a:buNone/>
            </a:pPr>
            <a:r>
              <a:rPr lang="en-CA" sz="2500" dirty="0">
                <a:latin typeface="Times New Roman" panose="02020603050405020304" pitchFamily="18" charset="0"/>
                <a:cs typeface="Times New Roman" panose="02020603050405020304" pitchFamily="18" charset="0"/>
              </a:rPr>
              <a:t>A monthly benefit for dependent children (under age 18 or between 18 and 25 and attending school full time) The Canada Pension Plan (CPP) children's benefits provide monthly payments to the dependent children of disabled or deceased CPP contributors.</a:t>
            </a:r>
          </a:p>
          <a:p>
            <a:pPr marL="0" indent="0">
              <a:buNone/>
            </a:pPr>
            <a:r>
              <a:rPr lang="en-CA" sz="3400" b="1" dirty="0"/>
              <a:t>The child must be either:</a:t>
            </a:r>
          </a:p>
          <a:p>
            <a:r>
              <a:rPr lang="en-CA" sz="2500" dirty="0">
                <a:latin typeface="Times New Roman" panose="02020603050405020304" pitchFamily="18" charset="0"/>
                <a:cs typeface="Times New Roman" panose="02020603050405020304" pitchFamily="18" charset="0"/>
              </a:rPr>
              <a:t>under age 18; or</a:t>
            </a:r>
          </a:p>
          <a:p>
            <a:r>
              <a:rPr lang="en-CA" sz="2500" dirty="0">
                <a:latin typeface="Times New Roman" panose="02020603050405020304" pitchFamily="18" charset="0"/>
                <a:cs typeface="Times New Roman" panose="02020603050405020304" pitchFamily="18" charset="0"/>
              </a:rPr>
              <a:t>under age 25 and in full-time attendance at a recognized school or university.</a:t>
            </a:r>
          </a:p>
          <a:p>
            <a:pPr marL="0" indent="0">
              <a:buNone/>
            </a:pPr>
            <a:r>
              <a:rPr lang="en-CA" sz="3400" b="1" dirty="0"/>
              <a:t>There are two types of CPP children’s Benefits:</a:t>
            </a:r>
          </a:p>
          <a:p>
            <a:r>
              <a:rPr lang="en-CA" sz="2500" dirty="0">
                <a:latin typeface="Times New Roman" panose="02020603050405020304" pitchFamily="18" charset="0"/>
                <a:cs typeface="Times New Roman" panose="02020603050405020304" pitchFamily="18" charset="0"/>
              </a:rPr>
              <a:t>A disabled contributor's child's benefit – a monthly payment for a child of the person receiving a CPP disability benefit.</a:t>
            </a:r>
          </a:p>
          <a:p>
            <a:r>
              <a:rPr lang="en-CA" sz="2500" dirty="0">
                <a:latin typeface="Times New Roman" panose="02020603050405020304" pitchFamily="18" charset="0"/>
                <a:cs typeface="Times New Roman" panose="02020603050405020304" pitchFamily="18" charset="0"/>
              </a:rPr>
              <a:t>A surviving child's benefit – a monthly payment for a child of the deceased contributor. For the benefit to be paid, the deceased contributor must have made sufficient contributions to the CPP.</a:t>
            </a:r>
          </a:p>
          <a:p>
            <a:r>
              <a:rPr lang="en-CA" sz="2500" dirty="0">
                <a:latin typeface="Times New Roman" panose="02020603050405020304" pitchFamily="18" charset="0"/>
                <a:cs typeface="Times New Roman" panose="02020603050405020304" pitchFamily="18" charset="0"/>
              </a:rPr>
              <a:t>A maximum of two children’s benefits can be paid to a child</a:t>
            </a:r>
          </a:p>
          <a:p>
            <a:r>
              <a:rPr lang="en-CA" sz="2500" dirty="0">
                <a:latin typeface="Times New Roman" panose="02020603050405020304" pitchFamily="18" charset="0"/>
                <a:cs typeface="Times New Roman" panose="02020603050405020304" pitchFamily="18" charset="0"/>
              </a:rPr>
              <a:t> Note: Once children turn 25, they are no longer eligible for these benefits.</a:t>
            </a:r>
          </a:p>
          <a:p>
            <a:pPr marL="0" indent="0">
              <a:buNone/>
            </a:pPr>
            <a:r>
              <a:rPr lang="en-CA" sz="3400" b="1" dirty="0"/>
              <a:t>How much could a child receive?</a:t>
            </a:r>
          </a:p>
          <a:p>
            <a:r>
              <a:rPr lang="en-CA" sz="2200" dirty="0">
                <a:latin typeface="Times New Roman" panose="02020603050405020304" pitchFamily="18" charset="0"/>
                <a:cs typeface="Times New Roman" panose="02020603050405020304" pitchFamily="18" charset="0"/>
              </a:rPr>
              <a:t>The monthly children's benefit is a flat rate that is adjusted annually.  In 2022, the rate is $281.73 (2023)</a:t>
            </a:r>
          </a:p>
          <a:p>
            <a:r>
              <a:rPr lang="en-CA" dirty="0">
                <a:hlinkClick r:id="rId2"/>
              </a:rPr>
              <a:t>https://www.canada.ca/en/services/benefits/publicpensions/cpp/cpp-childrens-benefit.html</a:t>
            </a:r>
            <a:endParaRPr lang="en-CA" dirty="0"/>
          </a:p>
          <a:p>
            <a:endParaRPr lang="en-CA" dirty="0"/>
          </a:p>
        </p:txBody>
      </p:sp>
      <p:sp>
        <p:nvSpPr>
          <p:cNvPr id="4" name="Slide Number Placeholder 3">
            <a:extLst>
              <a:ext uri="{FF2B5EF4-FFF2-40B4-BE49-F238E27FC236}">
                <a16:creationId xmlns:a16="http://schemas.microsoft.com/office/drawing/2014/main" id="{D2D5F5B8-D1B3-4269-AE8C-27348554BD9A}"/>
              </a:ext>
            </a:extLst>
          </p:cNvPr>
          <p:cNvSpPr>
            <a:spLocks noGrp="1"/>
          </p:cNvSpPr>
          <p:nvPr>
            <p:ph type="sldNum" sz="quarter" idx="12"/>
          </p:nvPr>
        </p:nvSpPr>
        <p:spPr/>
        <p:txBody>
          <a:bodyPr/>
          <a:lstStyle/>
          <a:p>
            <a:fld id="{23F86081-06D6-47FF-82D7-32BFC209DA72}" type="slidenum">
              <a:rPr lang="en-CA" smtClean="0"/>
              <a:t>9</a:t>
            </a:fld>
            <a:endParaRPr lang="en-CA" dirty="0"/>
          </a:p>
        </p:txBody>
      </p:sp>
    </p:spTree>
    <p:extLst>
      <p:ext uri="{BB962C8B-B14F-4D97-AF65-F5344CB8AC3E}">
        <p14:creationId xmlns:p14="http://schemas.microsoft.com/office/powerpoint/2010/main" val="1605068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6316</Words>
  <Application>Microsoft Office PowerPoint</Application>
  <PresentationFormat>Widescreen</PresentationFormat>
  <Paragraphs>406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DISABILITY SUPPORT PROGRAMS/SERVICES   IN ONTARIO                  SEPTEMBER 2023</vt:lpstr>
      <vt:lpstr>DISABILTY SUPPORTS IN ONTARIO</vt:lpstr>
      <vt:lpstr>RDSP Registered Disability Saving Plan</vt:lpstr>
      <vt:lpstr>DISABILITY TAX CREDIT  - T2201 </vt:lpstr>
      <vt:lpstr>Disability Tax Credit  - T2201 Supplement for Children with Disabilities </vt:lpstr>
      <vt:lpstr>Disability Tax Credit  - T2201  Supplement for Children with Disabilities        Page 3 </vt:lpstr>
      <vt:lpstr>CAREGIVER TAX CREDIT 2022 - 2023</vt:lpstr>
      <vt:lpstr> </vt:lpstr>
      <vt:lpstr>CPP DISABILTY – CHILD AND SURVIVOR BENEFIT </vt:lpstr>
      <vt:lpstr>DISABILTY SUPPORTS DEDUCTION</vt:lpstr>
      <vt:lpstr>CRA ELIGIBLE MEDICAL EXPENSES</vt:lpstr>
      <vt:lpstr>PowerPoint Presentation</vt:lpstr>
      <vt:lpstr>DISABILTY SUPPORTS IN ONTARIO</vt:lpstr>
      <vt:lpstr>ACSD ASSISTANCE FOR CHILDREN WITH SEVERE DISABILITIES. </vt:lpstr>
      <vt:lpstr>SSAH SPECIAL SERVICES AT HOME</vt:lpstr>
      <vt:lpstr>ONTARIO AUTISM PROGRAM          Page 1</vt:lpstr>
      <vt:lpstr>ONTARIO AUTISM PROGRAM       Page 2</vt:lpstr>
      <vt:lpstr>ONTARIO AUTISM PROGRAM               Page 3</vt:lpstr>
      <vt:lpstr>ONTARIO AUTISM PROGRAM      Page 4</vt:lpstr>
      <vt:lpstr>Ontario Autism Program       Page 4</vt:lpstr>
      <vt:lpstr>ODSP ONTARIO DISABILTY SUPPORT PROGRAM </vt:lpstr>
      <vt:lpstr>ODSP ONTARIO DISABILTY SUPPORT PROGRAM   Page 2</vt:lpstr>
      <vt:lpstr>ODSP ONTARIO DISABILTY SUPPORT PROGRAM    Page 3</vt:lpstr>
      <vt:lpstr>ODSP DISABILTY SUPPORT PROGRAM    Page 4</vt:lpstr>
      <vt:lpstr>DSO DISABILITY SERVICE ONTARIO PASSPORT FUNDING </vt:lpstr>
      <vt:lpstr>DSO DISABILITY SERVICE ONTARIO PASSPORT FUNDING             Page 2</vt:lpstr>
      <vt:lpstr>DSO DISABILTY SERVICE ONTARIO PASSPORT FUNDING              Page 3</vt:lpstr>
      <vt:lpstr>DSO DISABILITY SERVICE ONTARIO PASSPORT FUNDING     Page 4 </vt:lpstr>
      <vt:lpstr>OPHI ONTARIO PRIORITIES HOUSING INIATIVE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Dorothy King</dc:creator>
  <cp:lastModifiedBy>Dorothy King</cp:lastModifiedBy>
  <cp:revision>94</cp:revision>
  <cp:lastPrinted>2019-03-24T15:47:24Z</cp:lastPrinted>
  <dcterms:created xsi:type="dcterms:W3CDTF">2017-09-03T15:32:52Z</dcterms:created>
  <dcterms:modified xsi:type="dcterms:W3CDTF">2023-09-14T21:08:48Z</dcterms:modified>
</cp:coreProperties>
</file>